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bin" ContentType="application/vnd.openxmlformats-officedocument.oleObjec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00" r:id="rId3"/>
    <p:sldId id="301" r:id="rId4"/>
    <p:sldId id="327"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7"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73" d="100"/>
          <a:sy n="73" d="100"/>
        </p:scale>
        <p:origin x="582" y="72"/>
      </p:cViewPr>
      <p:guideLst>
        <p:guide orient="horz" pos="2107"/>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5098485\Downloads\CPI%20Inflation%20India.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2.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embeddings/oleObject2.bin"/></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d.docs.live.net/8774666f2d2e927d/Desktop/Data%20Analyst/Case%20study/All_India_Index_Upto_April23%20-MSI.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https://d.docs.live.net/8774666f2d2e927d/Desktop/Data%20Analyst/Case%20study/All_India_Index_Upto_April23%20-MSI.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https://d.docs.live.net/8774666f2d2e927d/Desktop/Data%20Analyst/Case%20study/All_India_Index_Upto_April23%20-MSI.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5098485\Downloads\CPI%20Inflation%20India.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5098485\Downloads\CPI%20Inflation%20India.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https://d.docs.live.net/8774666f2d2e927d/Desktop/Data%20Analyst/Case%20study/All_India_Index_Upto_April23%20.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5098485\Downloads\All_India_Index_Upto_April23%20-MSI.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5098485\Downloads\All_India_Index_Upto_April23%20-MSI.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1.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embeddings/oleObject1.bin"/></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https://d.docs.live.net/8774666f2d2e927d/Desktop/Data%20Analyst/Case%20study/All_India_Index_Upto_April23%20-MS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320" b="1" i="0" u="none" strike="noStrike" kern="1200" cap="all" spc="50" baseline="0">
                <a:solidFill>
                  <a:schemeClr val="tx1">
                    <a:lumMod val="65000"/>
                    <a:lumOff val="35000"/>
                  </a:schemeClr>
                </a:solidFill>
                <a:latin typeface="Cambria" panose="02040503050406030204" charset="0"/>
                <a:ea typeface="Cambria" panose="02040503050406030204" charset="0"/>
                <a:cs typeface="+mn-cs"/>
              </a:defRPr>
            </a:pPr>
            <a:r>
              <a:rPr lang="en-US"/>
              <a:t>CPI Contribution: Rural+Urban Sector</a:t>
            </a:r>
            <a:endParaRPr lang="en-US"/>
          </a:p>
        </c:rich>
      </c:tx>
      <c:layout/>
      <c:overlay val="0"/>
      <c:spPr>
        <a:noFill/>
        <a:ln>
          <a:noFill/>
        </a:ln>
        <a:effectLst/>
      </c:spPr>
    </c:title>
    <c:autoTitleDeleted val="0"/>
    <c:plotArea>
      <c:layout/>
      <c:barChart>
        <c:barDir val="col"/>
        <c:grouping val="stacked"/>
        <c:varyColors val="0"/>
        <c:ser>
          <c:idx val="0"/>
          <c:order val="0"/>
          <c:tx>
            <c:strRef>
              <c:f>'[CPI Inflation India.xlsx]Q1'!$A$68</c:f>
              <c:strCache>
                <c:ptCount val="1"/>
                <c:pt idx="0">
                  <c:v>Food Products</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India.xlsx]Q1'!$C$68</c:f>
              <c:numCache>
                <c:formatCode>0.0%</c:formatCode>
                <c:ptCount val="1"/>
                <c:pt idx="0">
                  <c:v>0.495638535579237</c:v>
                </c:pt>
              </c:numCache>
            </c:numRef>
          </c:val>
        </c:ser>
        <c:ser>
          <c:idx val="1"/>
          <c:order val="1"/>
          <c:tx>
            <c:strRef>
              <c:f>'[CPI Inflation India.xlsx]Q1'!$A$69</c:f>
              <c:strCache>
                <c:ptCount val="1"/>
                <c:pt idx="0">
                  <c:v>Clothing &amp; Misc</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India.xlsx]Q1'!$C$69</c:f>
              <c:numCache>
                <c:formatCode>0.0%</c:formatCode>
                <c:ptCount val="1"/>
                <c:pt idx="0">
                  <c:v>0.118855276727398</c:v>
                </c:pt>
              </c:numCache>
            </c:numRef>
          </c:val>
        </c:ser>
        <c:ser>
          <c:idx val="2"/>
          <c:order val="2"/>
          <c:tx>
            <c:strRef>
              <c:f>'[CPI Inflation India.xlsx]Q1'!$A$70</c:f>
              <c:strCache>
                <c:ptCount val="1"/>
                <c:pt idx="0">
                  <c:v>Housing &amp; Misc</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India.xlsx]Q1'!$C$70</c:f>
              <c:numCache>
                <c:formatCode>0.0%</c:formatCode>
                <c:ptCount val="1"/>
                <c:pt idx="0">
                  <c:v>0.114644207631488</c:v>
                </c:pt>
              </c:numCache>
            </c:numRef>
          </c:val>
        </c:ser>
        <c:ser>
          <c:idx val="3"/>
          <c:order val="3"/>
          <c:tx>
            <c:strRef>
              <c:f>'[CPI Inflation India.xlsx]Q1'!$A$71</c:f>
              <c:strCache>
                <c:ptCount val="1"/>
                <c:pt idx="0">
                  <c:v>Health and personal Care</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India.xlsx]Q1'!$C$71</c:f>
              <c:numCache>
                <c:formatCode>0.0%</c:formatCode>
                <c:ptCount val="1"/>
                <c:pt idx="0">
                  <c:v>0.0796880371261602</c:v>
                </c:pt>
              </c:numCache>
            </c:numRef>
          </c:val>
        </c:ser>
        <c:ser>
          <c:idx val="4"/>
          <c:order val="4"/>
          <c:tx>
            <c:strRef>
              <c:f>'[CPI Inflation India.xlsx]Q1'!$A$72</c:f>
              <c:strCache>
                <c:ptCount val="1"/>
                <c:pt idx="0">
                  <c:v>Transport and communication</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India.xlsx]Q1'!$C$72</c:f>
              <c:numCache>
                <c:formatCode>0.0%</c:formatCode>
                <c:ptCount val="1"/>
                <c:pt idx="0">
                  <c:v>0.03540735647989</c:v>
                </c:pt>
              </c:numCache>
            </c:numRef>
          </c:val>
        </c:ser>
        <c:ser>
          <c:idx val="5"/>
          <c:order val="5"/>
          <c:tx>
            <c:strRef>
              <c:f>'[CPI Inflation India.xlsx]Q1'!$A$73</c:f>
              <c:strCache>
                <c:ptCount val="1"/>
                <c:pt idx="0">
                  <c:v>Education and Entertainment</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India.xlsx]Q1'!$C$73</c:f>
              <c:numCache>
                <c:formatCode>0.0%</c:formatCode>
                <c:ptCount val="1"/>
                <c:pt idx="0">
                  <c:v>0.0748324166380199</c:v>
                </c:pt>
              </c:numCache>
            </c:numRef>
          </c:val>
        </c:ser>
        <c:ser>
          <c:idx val="6"/>
          <c:order val="6"/>
          <c:tx>
            <c:strRef>
              <c:f>'[CPI Inflation India.xlsx]Q1'!$A$74</c:f>
              <c:strCache>
                <c:ptCount val="1"/>
                <c:pt idx="0">
                  <c:v>Miscellaneuos</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India.xlsx]Q1'!$C$74</c:f>
              <c:numCache>
                <c:formatCode>0.0%</c:formatCode>
                <c:ptCount val="1"/>
                <c:pt idx="0">
                  <c:v>0.0809341698178068</c:v>
                </c:pt>
              </c:numCache>
            </c:numRef>
          </c:val>
        </c:ser>
        <c:dLbls>
          <c:showLegendKey val="0"/>
          <c:showVal val="1"/>
          <c:showCatName val="0"/>
          <c:showSerName val="0"/>
          <c:showPercent val="0"/>
          <c:showBubbleSize val="0"/>
        </c:dLbls>
        <c:gapWidth val="50"/>
        <c:overlap val="100"/>
        <c:axId val="36909359"/>
        <c:axId val="36912687"/>
      </c:barChart>
      <c:catAx>
        <c:axId val="36909359"/>
        <c:scaling>
          <c:orientation val="minMax"/>
        </c:scaling>
        <c:delete val="0"/>
        <c:axPos val="b"/>
        <c:title>
          <c:tx>
            <c:rich>
              <a:bodyPr rot="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US"/>
                  <a:t>Category</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36912687"/>
        <c:crosses val="autoZero"/>
        <c:auto val="1"/>
        <c:lblAlgn val="ctr"/>
        <c:lblOffset val="100"/>
        <c:noMultiLvlLbl val="0"/>
      </c:catAx>
      <c:valAx>
        <c:axId val="36912687"/>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US"/>
                  <a:t>CPI Contribution (%)</a:t>
                </a:r>
                <a:endParaRPr lang="en-US"/>
              </a:p>
            </c:rich>
          </c:tx>
          <c:layout/>
          <c:overlay val="0"/>
          <c:spPr>
            <a:noFill/>
            <a:ln>
              <a:noFill/>
            </a:ln>
            <a:effectLst/>
          </c:sp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3690935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legend>
    <c:plotVisOnly val="1"/>
    <c:dispBlanksAs val="gap"/>
    <c:showDLblsOverMax val="0"/>
    <c:extLst>
      <c:ext uri="{0b15fc19-7d7d-44ad-8c2d-2c3a37ce22c3}">
        <chartProps xmlns="https://web.wps.cn/et/2018/main" chartId="{782f4b98-a35a-47ee-aa18-0d4f42734240}"/>
      </c:ext>
    </c:extLst>
  </c:chart>
  <c:spPr>
    <a:noFill/>
    <a:ln>
      <a:noFill/>
    </a:ln>
    <a:effectLst/>
  </c:spPr>
  <c:txPr>
    <a:bodyPr/>
    <a:lstStyle/>
    <a:p>
      <a:pPr>
        <a:defRPr lang="en-US" sz="1100" b="1">
          <a:latin typeface="Cambria" panose="02040503050406030204" charset="0"/>
          <a:ea typeface="Cambria" panose="02040503050406030204" charset="0"/>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440" b="1">
                <a:latin typeface="Cambria" panose="02040503050406030204" charset="0"/>
                <a:ea typeface="Cambria" panose="02040503050406030204" charset="0"/>
                <a:cs typeface="Cambria" panose="02040503050406030204" charset="0"/>
                <a:sym typeface="Cambria" panose="02040503050406030204" charset="0"/>
              </a:rPr>
              <a:t>Month-on-Month Inflation (%)</a:t>
            </a:r>
            <a:endParaRPr lang="en-IN" sz="144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a:outerShdw blurRad="50800" dist="25400" dir="5400000" algn="t" rotWithShape="0">
                <a:schemeClr val="accent1">
                  <a:lumMod val="50000"/>
                  <a:alpha val="30000"/>
                </a:schemeClr>
              </a:outerShdw>
            </a:effectLst>
          </c:spPr>
          <c:marker>
            <c:symbol val="none"/>
          </c:marker>
          <c:dLbls>
            <c:dLbl>
              <c:idx val="6"/>
              <c:layout>
                <c:manualLayout>
                  <c:x val="-0.0265914718381449"/>
                  <c:y val="0.039565045006078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en-US" sz="12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extLst>
                <c:ext xmlns:c15="http://schemas.microsoft.com/office/drawing/2012/chart" uri="{02D57815-91ED-43cb-92C2-25804820EDAC}">
                  <c15:fullRef>
                    <c15:sqref>'Q3'!$C$39:$C$50</c15:sqref>
                  </c15:fullRef>
                </c:ext>
              </c:extLst>
              <c:f>'Q3'!$C$40:$C$50</c:f>
              <c:numCache>
                <c:formatCode>yyyy/mm</c:formatCode>
                <c:ptCount val="11"/>
                <c:pt idx="0" c:formatCode="yyyy/mm">
                  <c:v>44743</c:v>
                </c:pt>
                <c:pt idx="1" c:formatCode="yyyy/mm">
                  <c:v>44774</c:v>
                </c:pt>
                <c:pt idx="2" c:formatCode="yyyy/mm">
                  <c:v>44805</c:v>
                </c:pt>
                <c:pt idx="3" c:formatCode="yyyy/mm">
                  <c:v>44835</c:v>
                </c:pt>
                <c:pt idx="4" c:formatCode="yyyy/mm">
                  <c:v>44866</c:v>
                </c:pt>
                <c:pt idx="5" c:formatCode="yyyy/mm">
                  <c:v>44896</c:v>
                </c:pt>
                <c:pt idx="6" c:formatCode="yyyy/mm">
                  <c:v>44927</c:v>
                </c:pt>
                <c:pt idx="7" c:formatCode="yyyy/mm">
                  <c:v>44958</c:v>
                </c:pt>
                <c:pt idx="8" c:formatCode="yyyy/mm">
                  <c:v>44986</c:v>
                </c:pt>
                <c:pt idx="9" c:formatCode="yyyy/mm">
                  <c:v>45017</c:v>
                </c:pt>
                <c:pt idx="10" c:formatCode="yyyy/mm">
                  <c:v>45047</c:v>
                </c:pt>
              </c:numCache>
            </c:numRef>
          </c:cat>
          <c:val>
            <c:numRef>
              <c:extLst>
                <c:ext xmlns:c15="http://schemas.microsoft.com/office/drawing/2012/chart" uri="{02D57815-91ED-43cb-92C2-25804820EDAC}">
                  <c15:fullRef>
                    <c15:sqref>'Q3'!$S$40:$S$50</c15:sqref>
                  </c15:fullRef>
                </c:ext>
              </c:extLst>
              <c:f>'Q3'!$S$41:$S$50</c:f>
              <c:numCache>
                <c:formatCode>0.000</c:formatCode>
                <c:ptCount val="10"/>
                <c:pt idx="0">
                  <c:v>0.146503884572681</c:v>
                </c:pt>
                <c:pt idx="1">
                  <c:v>0.531962053373549</c:v>
                </c:pt>
                <c:pt idx="2">
                  <c:v>0.736396507628527</c:v>
                </c:pt>
                <c:pt idx="3">
                  <c:v>0.14007441453272</c:v>
                </c:pt>
                <c:pt idx="4">
                  <c:v>-0.463347466888149</c:v>
                </c:pt>
                <c:pt idx="5">
                  <c:v>0.267884590048775</c:v>
                </c:pt>
                <c:pt idx="6">
                  <c:v>-0.766468114926448</c:v>
                </c:pt>
                <c:pt idx="7">
                  <c:v>0.00441364699653053</c:v>
                </c:pt>
                <c:pt idx="8">
                  <c:v>0.370729984994249</c:v>
                </c:pt>
                <c:pt idx="9">
                  <c:v>0.725529856652924</c:v>
                </c:pt>
              </c:numCache>
            </c:numRef>
          </c:val>
          <c:smooth val="0"/>
          <c:extLst>
            <c:ext xmlns:c15="http://schemas.microsoft.com/office/drawing/2012/chart" uri="{02D57815-91ED-43cb-92C2-25804820EDAC}">
              <c15:filteredSeriesTitle>
                <c15:tx>
                  <c:strRef>
                    <c:extLst>
                      <c:ext uri="{02D57815-91ED-43cb-92C2-25804820EDAC}">
                        <c15:formulaRef>
                          <c15:sqref>MoM Inflation (%)</c15:sqref>
                        </c15:formulaRef>
                      </c:ext>
                    </c:extLst>
                    <c:strCache>
                      <c:ptCount val="1"/>
                      <c:pt idx="0">
                        <c:v>MoM Inflation (%)</c:v>
                      </c:pt>
                    </c:strCache>
                  </c:strRef>
                </c15:tx>
              </c15:filteredSeriesTitle>
            </c:ext>
            <c:ext xmlns:c15="http://schemas.microsoft.com/office/drawing/2012/chart" uri="{02D57815-91ED-43cb-92C2-25804820EDAC}">
              <c15:filteredCategoryTitle>
                <c15:cat>
                  <c:numRef>
                    <c:extLst>
                      <c:ext xmlns:c15="http://schemas.microsoft.com/office/drawing/2012/chart" uri="{02D57815-91ED-43cb-92C2-25804820EDAC}">
                        <c15:fullRef>
                          <c15:sqref>'Q3'!$C$39:$C$50</c15:sqref>
                        </c15:fullRef>
                      </c:ext>
                    </c:extLst>
                    <c:f>'Q3'!$C$40:$C$50</c:f>
                    <c:numCache>
                      <c:formatCode>yyyy/mm</c:formatCode>
                      <c:ptCount val="11"/>
                      <c:pt idx="0" c:formatCode="yyyy/mm">
                        <c:v>44743</c:v>
                      </c:pt>
                      <c:pt idx="1" c:formatCode="yyyy/mm">
                        <c:v>44774</c:v>
                      </c:pt>
                      <c:pt idx="2" c:formatCode="yyyy/mm">
                        <c:v>44805</c:v>
                      </c:pt>
                      <c:pt idx="3" c:formatCode="yyyy/mm">
                        <c:v>44835</c:v>
                      </c:pt>
                      <c:pt idx="4" c:formatCode="yyyy/mm">
                        <c:v>44866</c:v>
                      </c:pt>
                      <c:pt idx="5" c:formatCode="yyyy/mm">
                        <c:v>44896</c:v>
                      </c:pt>
                      <c:pt idx="6" c:formatCode="yyyy/mm">
                        <c:v>44927</c:v>
                      </c:pt>
                      <c:pt idx="7" c:formatCode="yyyy/mm">
                        <c:v>44958</c:v>
                      </c:pt>
                      <c:pt idx="8" c:formatCode="yyyy/mm">
                        <c:v>44986</c:v>
                      </c:pt>
                      <c:pt idx="9" c:formatCode="yyyy/mm">
                        <c:v>45017</c:v>
                      </c:pt>
                      <c:pt idx="10" c:formatCode="yyyy/mm">
                        <c:v>45047</c:v>
                      </c:pt>
                    </c:numCache>
                  </c:numRef>
                </c15:cat>
              </c15:filteredCategoryTitle>
            </c:ext>
          </c:extLst>
        </c:ser>
        <c:dLbls>
          <c:showLegendKey val="0"/>
          <c:showVal val="1"/>
          <c:showCatName val="0"/>
          <c:showSerName val="0"/>
          <c:showPercent val="0"/>
          <c:showBubbleSize val="0"/>
        </c:dLbls>
        <c:marker val="0"/>
        <c:smooth val="0"/>
        <c:axId val="1946995168"/>
        <c:axId val="1946979328"/>
      </c:lineChart>
      <c:dateAx>
        <c:axId val="1946995168"/>
        <c:scaling>
          <c:orientation val="minMax"/>
        </c:scaling>
        <c:delete val="0"/>
        <c:axPos val="b"/>
        <c:title>
          <c:tx>
            <c:rich>
              <a:bodyPr rot="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Year-month</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46979328"/>
        <c:crosses val="autoZero"/>
        <c:auto val="1"/>
        <c:lblOffset val="100"/>
        <c:baseTimeUnit val="months"/>
      </c:dateAx>
      <c:valAx>
        <c:axId val="1946979328"/>
        <c:scaling>
          <c:orientation val="minMax"/>
        </c:scaling>
        <c:delete val="0"/>
        <c:axPos val="l"/>
        <c:title>
          <c:tx>
            <c:rich>
              <a:bodyPr rot="-54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Month-on-Month (%)</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0" sourceLinked="1"/>
        <c:majorTickMark val="none"/>
        <c:minorTickMark val="none"/>
        <c:tickLblPos val="nextTo"/>
        <c:spPr>
          <a:noFill/>
          <a:ln>
            <a:noFill/>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46995168"/>
        <c:crosses val="autoZero"/>
        <c:crossBetween val="between"/>
      </c:valAx>
      <c:spPr>
        <a:noFill/>
        <a:ln>
          <a:noFill/>
        </a:ln>
        <a:effectLst/>
      </c:spPr>
    </c:plotArea>
    <c:plotVisOnly val="1"/>
    <c:dispBlanksAs val="gap"/>
    <c:showDLblsOverMax val="0"/>
    <c:extLst>
      <c:ext uri="{0b15fc19-7d7d-44ad-8c2d-2c3a37ce22c3}">
        <chartProps xmlns="https://web.wps.cn/et/2018/main" chartId="{532303cf-9392-456c-a7ba-9159fafe6df5}"/>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440">
                <a:latin typeface="Cambria" panose="02040503050406030204" charset="0"/>
                <a:ea typeface="Cambria" panose="02040503050406030204" charset="0"/>
                <a:cs typeface="Cambria" panose="02040503050406030204" charset="0"/>
                <a:sym typeface="Cambria" panose="02040503050406030204" charset="0"/>
              </a:rPr>
              <a:t>Average CPI of Food             Products</a:t>
            </a:r>
            <a:endParaRPr lang="en-US" sz="144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Food Index</c:f>
              <c:strCache>
                <c:ptCount val="1"/>
                <c:pt idx="0">
                  <c:v>Food Index</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dLbl>
              <c:idx val="4"/>
              <c:layout>
                <c:manualLayout>
                  <c:x val="-0.0711306391951079"/>
                  <c:y val="-0.06629661457292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'[All_India_Index_Upto_April23 -MSI.xlsx]Q3'!$C$3:$C$14</c:f>
              <c:numCache>
                <c:formatCode>yyyy/mm</c:formatCode>
                <c:ptCount val="12"/>
                <c:pt idx="0" c:formatCode="yyyy/mm">
                  <c:v>44713</c:v>
                </c:pt>
                <c:pt idx="1" c:formatCode="yyyy/mm">
                  <c:v>44743</c:v>
                </c:pt>
                <c:pt idx="2" c:formatCode="yyyy/mm">
                  <c:v>44774</c:v>
                </c:pt>
                <c:pt idx="3" c:formatCode="yyyy/mm">
                  <c:v>44805</c:v>
                </c:pt>
                <c:pt idx="4" c:formatCode="yyyy/mm">
                  <c:v>44835</c:v>
                </c:pt>
                <c:pt idx="5" c:formatCode="yyyy/mm">
                  <c:v>44866</c:v>
                </c:pt>
                <c:pt idx="6" c:formatCode="yyyy/mm">
                  <c:v>44896</c:v>
                </c:pt>
                <c:pt idx="7" c:formatCode="yyyy/mm">
                  <c:v>44927</c:v>
                </c:pt>
                <c:pt idx="8" c:formatCode="yyyy/mm">
                  <c:v>44958</c:v>
                </c:pt>
                <c:pt idx="9" c:formatCode="yyyy/mm">
                  <c:v>44986</c:v>
                </c:pt>
                <c:pt idx="10" c:formatCode="yyyy/mm">
                  <c:v>45017</c:v>
                </c:pt>
                <c:pt idx="11" c:formatCode="yyyy/mm">
                  <c:v>45047</c:v>
                </c:pt>
              </c:numCache>
            </c:numRef>
          </c:cat>
          <c:val>
            <c:numRef>
              <c:f>'[All_India_Index_Upto_April23 -MSI.xlsx]Q3'!$R$3:$R$14</c:f>
              <c:numCache>
                <c:formatCode>0.00</c:formatCode>
                <c:ptCount val="12"/>
                <c:pt idx="0">
                  <c:v>173.992307692308</c:v>
                </c:pt>
                <c:pt idx="1">
                  <c:v>174.330769230769</c:v>
                </c:pt>
                <c:pt idx="2">
                  <c:v>174.553846153846</c:v>
                </c:pt>
                <c:pt idx="3">
                  <c:v>175.453846153846</c:v>
                </c:pt>
                <c:pt idx="4">
                  <c:v>176.715384615385</c:v>
                </c:pt>
                <c:pt idx="5">
                  <c:v>176.676923076923</c:v>
                </c:pt>
                <c:pt idx="6">
                  <c:v>175.646153846154</c:v>
                </c:pt>
                <c:pt idx="7">
                  <c:v>176.361538461538</c:v>
                </c:pt>
                <c:pt idx="8">
                  <c:v>175.315384615385</c:v>
                </c:pt>
                <c:pt idx="9">
                  <c:v>175.323076923077</c:v>
                </c:pt>
                <c:pt idx="10">
                  <c:v>176.123076923077</c:v>
                </c:pt>
                <c:pt idx="11">
                  <c:v>177.453846153846</c:v>
                </c:pt>
              </c:numCache>
            </c:numRef>
          </c:val>
          <c:smooth val="0"/>
        </c:ser>
        <c:dLbls>
          <c:showLegendKey val="0"/>
          <c:showVal val="1"/>
          <c:showCatName val="0"/>
          <c:showSerName val="0"/>
          <c:showPercent val="0"/>
          <c:showBubbleSize val="0"/>
        </c:dLbls>
        <c:marker val="1"/>
        <c:smooth val="0"/>
        <c:axId val="1954277280"/>
        <c:axId val="1954269600"/>
      </c:lineChart>
      <c:dateAx>
        <c:axId val="1954277280"/>
        <c:scaling>
          <c:orientation val="minMax"/>
        </c:scaling>
        <c:delete val="0"/>
        <c:axPos val="b"/>
        <c:title>
          <c:tx>
            <c:rich>
              <a:bodyPr rot="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Year- Month</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54269600"/>
        <c:crosses val="autoZero"/>
        <c:auto val="1"/>
        <c:lblOffset val="100"/>
        <c:baseTimeUnit val="months"/>
      </c:dateAx>
      <c:valAx>
        <c:axId val="1954269600"/>
        <c:scaling>
          <c:orientation val="minMax"/>
        </c:scaling>
        <c:delete val="0"/>
        <c:axPos val="l"/>
        <c:title>
          <c:tx>
            <c:rich>
              <a:bodyPr rot="-54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Food Index </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54277280"/>
        <c:crosses val="autoZero"/>
        <c:crossBetween val="between"/>
      </c:valAx>
      <c:spPr>
        <a:noFill/>
        <a:ln>
          <a:noFill/>
        </a:ln>
        <a:effectLst/>
      </c:spPr>
    </c:plotArea>
    <c:plotVisOnly val="1"/>
    <c:dispBlanksAs val="gap"/>
    <c:showDLblsOverMax val="0"/>
    <c:extLst>
      <c:ext uri="{0b15fc19-7d7d-44ad-8c2d-2c3a37ce22c3}">
        <chartProps xmlns="https://web.wps.cn/et/2018/main" chartId="{727e7f1d-8858-4e6e-8afd-a73e2c263a6a}"/>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Month-on-Month Inflation (%)</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MoM Inflation (%)</c:f>
              <c:strCache>
                <c:ptCount val="1"/>
                <c:pt idx="0">
                  <c:v>MoM Inflation (%)</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'[All_India_Index_Upto_April23 -MSI.xlsx]Q3'!$C$74:$C$84</c:f>
              <c:numCache>
                <c:formatCode>yyyy/mm</c:formatCode>
                <c:ptCount val="11"/>
                <c:pt idx="0" c:formatCode="yyyy/mm">
                  <c:v>44743</c:v>
                </c:pt>
                <c:pt idx="1" c:formatCode="yyyy/mm">
                  <c:v>44774</c:v>
                </c:pt>
                <c:pt idx="2" c:formatCode="yyyy/mm">
                  <c:v>44805</c:v>
                </c:pt>
                <c:pt idx="3" c:formatCode="yyyy/mm">
                  <c:v>44835</c:v>
                </c:pt>
                <c:pt idx="4" c:formatCode="yyyy/mm">
                  <c:v>44866</c:v>
                </c:pt>
                <c:pt idx="5" c:formatCode="yyyy/mm">
                  <c:v>44896</c:v>
                </c:pt>
                <c:pt idx="6" c:formatCode="yyyy/mm">
                  <c:v>44927</c:v>
                </c:pt>
                <c:pt idx="7" c:formatCode="yyyy/mm">
                  <c:v>44958</c:v>
                </c:pt>
                <c:pt idx="8" c:formatCode="yyyy/mm">
                  <c:v>44986</c:v>
                </c:pt>
                <c:pt idx="9" c:formatCode="yyyy/mm">
                  <c:v>45017</c:v>
                </c:pt>
                <c:pt idx="10" c:formatCode="yyyy/mm">
                  <c:v>45047</c:v>
                </c:pt>
              </c:numCache>
            </c:numRef>
          </c:cat>
          <c:val>
            <c:numRef>
              <c:f>'[All_India_Index_Upto_April23 -MSI.xlsx]Q3'!$S$74:$S$84</c:f>
              <c:numCache>
                <c:formatCode>0.000</c:formatCode>
                <c:ptCount val="11"/>
                <c:pt idx="0">
                  <c:v>0.179234972677604</c:v>
                </c:pt>
                <c:pt idx="1">
                  <c:v>0.0916390294990286</c:v>
                </c:pt>
                <c:pt idx="2">
                  <c:v>0.55369054366309</c:v>
                </c:pt>
                <c:pt idx="3">
                  <c:v>0.689386056191464</c:v>
                </c:pt>
                <c:pt idx="4">
                  <c:v>-0.340179993971492</c:v>
                </c:pt>
                <c:pt idx="5">
                  <c:v>-0.803664016591796</c:v>
                </c:pt>
                <c:pt idx="6">
                  <c:v>0.627232337311643</c:v>
                </c:pt>
                <c:pt idx="7">
                  <c:v>-0.303004068911803</c:v>
                </c:pt>
                <c:pt idx="8">
                  <c:v>0.00868357068428339</c:v>
                </c:pt>
                <c:pt idx="9">
                  <c:v>0.62082139446036</c:v>
                </c:pt>
                <c:pt idx="10">
                  <c:v>0.750744272338952</c:v>
                </c:pt>
              </c:numCache>
            </c:numRef>
          </c:val>
          <c:smooth val="0"/>
        </c:ser>
        <c:dLbls>
          <c:showLegendKey val="0"/>
          <c:showVal val="1"/>
          <c:showCatName val="0"/>
          <c:showSerName val="0"/>
          <c:showPercent val="0"/>
          <c:showBubbleSize val="0"/>
        </c:dLbls>
        <c:marker val="1"/>
        <c:smooth val="0"/>
        <c:axId val="1234027584"/>
        <c:axId val="1234025088"/>
      </c:lineChart>
      <c:dateAx>
        <c:axId val="1234027584"/>
        <c:scaling>
          <c:orientation val="minMax"/>
        </c:scaling>
        <c:delete val="0"/>
        <c:axPos val="b"/>
        <c:title>
          <c:tx>
            <c:rich>
              <a:bodyPr rot="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Year- Month</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234025088"/>
        <c:crosses val="autoZero"/>
        <c:auto val="1"/>
        <c:lblOffset val="100"/>
        <c:baseTimeUnit val="months"/>
      </c:dateAx>
      <c:valAx>
        <c:axId val="1234025088"/>
        <c:scaling>
          <c:orientation val="minMax"/>
        </c:scaling>
        <c:delete val="0"/>
        <c:axPos val="l"/>
        <c:title>
          <c:tx>
            <c:rich>
              <a:bodyPr rot="-540000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Month-on-Month (%)</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0" sourceLinked="1"/>
        <c:majorTickMark val="none"/>
        <c:minorTickMark val="none"/>
        <c:tickLblPos val="nextTo"/>
        <c:spPr>
          <a:noFill/>
          <a:ln>
            <a:noFill/>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234027584"/>
        <c:crosses val="autoZero"/>
        <c:crossBetween val="between"/>
      </c:valAx>
      <c:spPr>
        <a:noFill/>
        <a:ln>
          <a:noFill/>
        </a:ln>
        <a:effectLst/>
      </c:spPr>
    </c:plotArea>
    <c:plotVisOnly val="1"/>
    <c:dispBlanksAs val="gap"/>
    <c:showDLblsOverMax val="0"/>
    <c:extLst>
      <c:ext uri="{0b15fc19-7d7d-44ad-8c2d-2c3a37ce22c3}">
        <chartProps xmlns="https://web.wps.cn/et/2018/main" chartId="{819e74d3-b7f2-4317-a5d0-18e399e62266}"/>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26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260" b="1">
                <a:latin typeface="Cambria" panose="02040503050406030204" charset="0"/>
                <a:ea typeface="Cambria" panose="02040503050406030204" charset="0"/>
                <a:cs typeface="Cambria" panose="02040503050406030204" charset="0"/>
                <a:sym typeface="Cambria" panose="02040503050406030204" charset="0"/>
              </a:rPr>
              <a:t>Correlation with Crude Oil CPI for Rural+Urban Sector</a:t>
            </a:r>
            <a:endParaRPr lang="en-US" sz="126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barChart>
        <c:barDir val="col"/>
        <c:grouping val="clustered"/>
        <c:varyColors val="0"/>
        <c:ser>
          <c:idx val="0"/>
          <c:order val="0"/>
          <c:tx>
            <c:strRef>
              <c:f>'Q5 MoM Inflation (%)'!$B$34</c:f>
              <c:strCache>
                <c:ptCount val="1"/>
                <c:pt idx="0">
                  <c:v>Correlation with Crude Oil</c:v>
                </c:pt>
              </c:strCache>
            </c:strRef>
          </c:tx>
          <c:spPr>
            <a:gradFill>
              <a:gsLst>
                <a:gs pos="100000">
                  <a:schemeClr val="accent1"/>
                </a:gs>
                <a:gs pos="0">
                  <a:schemeClr val="accent1">
                    <a:hueOff val="-1670000"/>
                  </a:schemeClr>
                </a:gs>
              </a:gsLst>
              <a:lin ang="5400000" scaled="0"/>
            </a:gradFill>
            <a:ln>
              <a:gradFill>
                <a:gsLst>
                  <a:gs pos="100000">
                    <a:schemeClr val="accent1">
                      <a:lumMod val="75000"/>
                    </a:schemeClr>
                  </a:gs>
                  <a:gs pos="0">
                    <a:schemeClr val="accent1">
                      <a:lumMod val="75000"/>
                      <a:hueOff val="-1670000"/>
                    </a:schemeClr>
                  </a:gs>
                </a:gsLst>
                <a:lin ang="4620000" scaled="0"/>
              </a:grad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'Q5 MoM Inflation (%)'!$A$35:$A$60</c:f>
              <c:strCache>
                <c:ptCount val="26"/>
                <c:pt idx="0">
                  <c:v>Meat and fish</c:v>
                </c:pt>
                <c:pt idx="1">
                  <c:v>Oils and fats</c:v>
                </c:pt>
                <c:pt idx="2">
                  <c:v>Non-alcoholic beverages</c:v>
                </c:pt>
                <c:pt idx="3">
                  <c:v>Fuel</c:v>
                </c:pt>
                <c:pt idx="4">
                  <c:v> Transport</c:v>
                </c:pt>
                <c:pt idx="5">
                  <c:v>Pan, tobacco and intoxicants</c:v>
                </c:pt>
                <c:pt idx="6">
                  <c:v>Footwear</c:v>
                </c:pt>
                <c:pt idx="7">
                  <c:v>Recreation and amusement</c:v>
                </c:pt>
                <c:pt idx="8">
                  <c:v>Housing</c:v>
                </c:pt>
                <c:pt idx="9">
                  <c:v>Fruits</c:v>
                </c:pt>
                <c:pt idx="10">
                  <c:v>Prepared meals, snacks, sweets etc.</c:v>
                </c:pt>
                <c:pt idx="11">
                  <c:v>Clothing and footwear</c:v>
                </c:pt>
                <c:pt idx="12">
                  <c:v>Miscellaneous</c:v>
                </c:pt>
                <c:pt idx="13">
                  <c:v>Clothing</c:v>
                </c:pt>
                <c:pt idx="14">
                  <c:v>Health</c:v>
                </c:pt>
                <c:pt idx="15">
                  <c:v>Food and beverages</c:v>
                </c:pt>
                <c:pt idx="16">
                  <c:v>Personal care and effects</c:v>
                </c:pt>
                <c:pt idx="17">
                  <c:v>Vegetables</c:v>
                </c:pt>
                <c:pt idx="18">
                  <c:v>Household goods and services</c:v>
                </c:pt>
                <c:pt idx="19">
                  <c:v>Education</c:v>
                </c:pt>
                <c:pt idx="20">
                  <c:v>Spices</c:v>
                </c:pt>
                <c:pt idx="21">
                  <c:v>Egg</c:v>
                </c:pt>
                <c:pt idx="22">
                  <c:v>Sugar and Confectionery</c:v>
                </c:pt>
                <c:pt idx="23">
                  <c:v>Pulses and products</c:v>
                </c:pt>
                <c:pt idx="24">
                  <c:v>Milk and products</c:v>
                </c:pt>
                <c:pt idx="25">
                  <c:v> Cereals and products </c:v>
                </c:pt>
              </c:strCache>
            </c:strRef>
          </c:cat>
          <c:val>
            <c:numRef>
              <c:f>'Q5 MoM Inflation (%)'!$B$35:$B$60</c:f>
              <c:numCache>
                <c:formatCode>0.0000</c:formatCode>
                <c:ptCount val="26"/>
                <c:pt idx="0">
                  <c:v>0.429730931179717</c:v>
                </c:pt>
                <c:pt idx="1" c:formatCode="0.000">
                  <c:v>0.411294442642989</c:v>
                </c:pt>
                <c:pt idx="2" c:formatCode="0.000">
                  <c:v>0.213650434182427</c:v>
                </c:pt>
                <c:pt idx="3" c:formatCode="0.000">
                  <c:v>0.191440467899051</c:v>
                </c:pt>
                <c:pt idx="4" c:formatCode="0.000">
                  <c:v>0.148565210774439</c:v>
                </c:pt>
                <c:pt idx="5" c:formatCode="0.000">
                  <c:v>0.135390485338949</c:v>
                </c:pt>
                <c:pt idx="6" c:formatCode="0.000">
                  <c:v>0.127603194087049</c:v>
                </c:pt>
                <c:pt idx="7" c:formatCode="0.000">
                  <c:v>0.100842338756956</c:v>
                </c:pt>
                <c:pt idx="8" c:formatCode="0.000">
                  <c:v>0.0839963633690601</c:v>
                </c:pt>
                <c:pt idx="9" c:formatCode="0.000">
                  <c:v>0.0810420548446925</c:v>
                </c:pt>
                <c:pt idx="10" c:formatCode="0.000">
                  <c:v>0.0764459088291995</c:v>
                </c:pt>
                <c:pt idx="11" c:formatCode="0.000">
                  <c:v>0.069144930721209</c:v>
                </c:pt>
                <c:pt idx="12" c:formatCode="0.000">
                  <c:v>0.0587004414106518</c:v>
                </c:pt>
                <c:pt idx="13" c:formatCode="0.000">
                  <c:v>0.045622431662634</c:v>
                </c:pt>
                <c:pt idx="14" c:formatCode="0.000">
                  <c:v>0.0274533688601417</c:v>
                </c:pt>
                <c:pt idx="15" c:formatCode="0.000">
                  <c:v>0.0149459274076565</c:v>
                </c:pt>
                <c:pt idx="16" c:formatCode="0.000">
                  <c:v>-0.0108836749686545</c:v>
                </c:pt>
                <c:pt idx="17" c:formatCode="0.000">
                  <c:v>-0.0288364077465</c:v>
                </c:pt>
                <c:pt idx="18" c:formatCode="0.000">
                  <c:v>-0.0618307703470333</c:v>
                </c:pt>
                <c:pt idx="19" c:formatCode="0.000">
                  <c:v>-0.155880829164373</c:v>
                </c:pt>
                <c:pt idx="20" c:formatCode="0.000">
                  <c:v>-0.184580778761689</c:v>
                </c:pt>
                <c:pt idx="21">
                  <c:v>-0.194329210875566</c:v>
                </c:pt>
                <c:pt idx="22" c:formatCode="0.000">
                  <c:v>-0.234639898258843</c:v>
                </c:pt>
                <c:pt idx="23" c:formatCode="0.000">
                  <c:v>-0.248897777064958</c:v>
                </c:pt>
                <c:pt idx="24" c:formatCode="0.000">
                  <c:v>-0.284524634830829</c:v>
                </c:pt>
                <c:pt idx="25" c:formatCode="0.000">
                  <c:v>-0.300074765414602</c:v>
                </c:pt>
              </c:numCache>
            </c:numRef>
          </c:val>
        </c:ser>
        <c:dLbls>
          <c:showLegendKey val="0"/>
          <c:showVal val="1"/>
          <c:showCatName val="0"/>
          <c:showSerName val="0"/>
          <c:showPercent val="0"/>
          <c:showBubbleSize val="0"/>
        </c:dLbls>
        <c:gapWidth val="500"/>
        <c:overlap val="-50"/>
        <c:axId val="158886288"/>
        <c:axId val="158871312"/>
      </c:barChart>
      <c:catAx>
        <c:axId val="158886288"/>
        <c:scaling>
          <c:orientation val="minMax"/>
        </c:scaling>
        <c:delete val="0"/>
        <c:axPos val="b"/>
        <c:title>
          <c:tx>
            <c:rich>
              <a:bodyPr rot="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Category</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58871312"/>
        <c:crosses val="autoZero"/>
        <c:auto val="1"/>
        <c:lblAlgn val="ctr"/>
        <c:lblOffset val="100"/>
        <c:noMultiLvlLbl val="0"/>
      </c:catAx>
      <c:valAx>
        <c:axId val="158871312"/>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Correlation Values</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00" sourceLinked="1"/>
        <c:majorTickMark val="none"/>
        <c:minorTickMark val="none"/>
        <c:tickLblPos val="nextTo"/>
        <c:spPr>
          <a:noFill/>
          <a:ln>
            <a:noFill/>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58886288"/>
        <c:crosses val="autoZero"/>
        <c:crossBetween val="between"/>
      </c:valAx>
      <c:spPr>
        <a:noFill/>
        <a:ln>
          <a:noFill/>
        </a:ln>
        <a:effectLst/>
      </c:spPr>
    </c:plotArea>
    <c:plotVisOnly val="1"/>
    <c:dispBlanksAs val="gap"/>
    <c:showDLblsOverMax val="0"/>
    <c:extLst>
      <c:ext uri="{0b15fc19-7d7d-44ad-8c2d-2c3a37ce22c3}">
        <chartProps xmlns="https://web.wps.cn/et/2018/main" chartId="{27b21772-3a13-4bc7-b8e9-4df62cf14b15}"/>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05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26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260" b="1">
                <a:latin typeface="Cambria" panose="02040503050406030204" charset="0"/>
                <a:ea typeface="Cambria" panose="02040503050406030204" charset="0"/>
                <a:cs typeface="Cambria" panose="02040503050406030204" charset="0"/>
                <a:sym typeface="Cambria" panose="02040503050406030204" charset="0"/>
              </a:rPr>
              <a:t>Correlation with Crude Oil for Rural Sector</a:t>
            </a:r>
            <a:endParaRPr lang="en-US" sz="126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barChart>
        <c:barDir val="col"/>
        <c:grouping val="clustered"/>
        <c:varyColors val="0"/>
        <c:ser>
          <c:idx val="0"/>
          <c:order val="0"/>
          <c:tx>
            <c:strRef>
              <c:f>'[All_India_Index_Upto_April23 -MSI.xlsx]Q5 MoM Inflation (%)'!$B$98</c:f>
              <c:strCache>
                <c:ptCount val="1"/>
                <c:pt idx="0">
                  <c:v>Correlation with Crude Oil</c:v>
                </c:pt>
              </c:strCache>
            </c:strRef>
          </c:tx>
          <c:spPr>
            <a:gradFill>
              <a:gsLst>
                <a:gs pos="100000">
                  <a:schemeClr val="accent1"/>
                </a:gs>
                <a:gs pos="0">
                  <a:schemeClr val="accent1">
                    <a:hueOff val="-1670000"/>
                  </a:schemeClr>
                </a:gs>
              </a:gsLst>
              <a:lin ang="5400000" scaled="0"/>
            </a:gradFill>
            <a:ln>
              <a:gradFill>
                <a:gsLst>
                  <a:gs pos="100000">
                    <a:schemeClr val="accent1">
                      <a:lumMod val="75000"/>
                    </a:schemeClr>
                  </a:gs>
                  <a:gs pos="0">
                    <a:schemeClr val="accent1">
                      <a:lumMod val="75000"/>
                      <a:hueOff val="-1670000"/>
                    </a:schemeClr>
                  </a:gs>
                </a:gsLst>
                <a:lin ang="4620000" scaled="0"/>
              </a:grad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'[All_India_Index_Upto_April23 -MSI.xlsx]Q5 MoM Inflation (%)'!$A$99:$A$124</c:f>
              <c:strCache>
                <c:ptCount val="26"/>
                <c:pt idx="0">
                  <c:v>Oils and fats</c:v>
                </c:pt>
                <c:pt idx="1">
                  <c:v>Meat and fish</c:v>
                </c:pt>
                <c:pt idx="2">
                  <c:v>Recreation and amusement</c:v>
                </c:pt>
                <c:pt idx="3">
                  <c:v>Non-alcoholic beverages</c:v>
                </c:pt>
                <c:pt idx="4">
                  <c:v>Fuel</c:v>
                </c:pt>
                <c:pt idx="5">
                  <c:v>Pan, tobacco and intoxicants</c:v>
                </c:pt>
                <c:pt idx="6">
                  <c:v>Footwear</c:v>
                </c:pt>
                <c:pt idx="7">
                  <c:v>Prepared meals, snacks, sweets etc.</c:v>
                </c:pt>
                <c:pt idx="8">
                  <c:v> Transport</c:v>
                </c:pt>
                <c:pt idx="9">
                  <c:v>Clothing and footwear</c:v>
                </c:pt>
                <c:pt idx="10">
                  <c:v>Health</c:v>
                </c:pt>
                <c:pt idx="11">
                  <c:v>Clothing</c:v>
                </c:pt>
                <c:pt idx="12">
                  <c:v>Miscellaneous</c:v>
                </c:pt>
                <c:pt idx="13">
                  <c:v>Fruits</c:v>
                </c:pt>
                <c:pt idx="14">
                  <c:v>Personal care and effects</c:v>
                </c:pt>
                <c:pt idx="15">
                  <c:v>Housing</c:v>
                </c:pt>
                <c:pt idx="16">
                  <c:v>Food and beverages</c:v>
                </c:pt>
                <c:pt idx="17">
                  <c:v>Household goods and services</c:v>
                </c:pt>
                <c:pt idx="18">
                  <c:v>Vegetables</c:v>
                </c:pt>
                <c:pt idx="19">
                  <c:v>Sugar and Confectionery</c:v>
                </c:pt>
                <c:pt idx="20">
                  <c:v>Education</c:v>
                </c:pt>
                <c:pt idx="21">
                  <c:v>Spices</c:v>
                </c:pt>
                <c:pt idx="22">
                  <c:v>Pulses and products</c:v>
                </c:pt>
                <c:pt idx="23">
                  <c:v>Egg</c:v>
                </c:pt>
                <c:pt idx="24">
                  <c:v> Cereals and products </c:v>
                </c:pt>
                <c:pt idx="25">
                  <c:v>Milk and products</c:v>
                </c:pt>
              </c:strCache>
            </c:strRef>
          </c:cat>
          <c:val>
            <c:numRef>
              <c:f>'[All_India_Index_Upto_April23 -MSI.xlsx]Q5 MoM Inflation (%)'!$B$99:$B$124</c:f>
              <c:numCache>
                <c:formatCode>0.000</c:formatCode>
                <c:ptCount val="26"/>
                <c:pt idx="0">
                  <c:v>0.460903240300294</c:v>
                </c:pt>
                <c:pt idx="1">
                  <c:v>0.414610662063671</c:v>
                </c:pt>
                <c:pt idx="2">
                  <c:v>0.326757204439462</c:v>
                </c:pt>
                <c:pt idx="3">
                  <c:v>0.271405086313148</c:v>
                </c:pt>
                <c:pt idx="4">
                  <c:v>0.190146864078103</c:v>
                </c:pt>
                <c:pt idx="5">
                  <c:v>0.175774053413859</c:v>
                </c:pt>
                <c:pt idx="6">
                  <c:v>0.150826025961496</c:v>
                </c:pt>
                <c:pt idx="7">
                  <c:v>0.121323191242201</c:v>
                </c:pt>
                <c:pt idx="8">
                  <c:v>0.0851552700071536</c:v>
                </c:pt>
                <c:pt idx="9">
                  <c:v>0.0684815228676327</c:v>
                </c:pt>
                <c:pt idx="10">
                  <c:v>0.0618506918015995</c:v>
                </c:pt>
                <c:pt idx="11">
                  <c:v>0.045637686636536</c:v>
                </c:pt>
                <c:pt idx="12">
                  <c:v>0.0451788373919095</c:v>
                </c:pt>
                <c:pt idx="13">
                  <c:v>0.0401412118634698</c:v>
                </c:pt>
                <c:pt idx="14">
                  <c:v>0.00540074494398822</c:v>
                </c:pt>
                <c:pt idx="15">
                  <c:v>0</c:v>
                </c:pt>
                <c:pt idx="16">
                  <c:v>-1.65042304247602e-5</c:v>
                </c:pt>
                <c:pt idx="17">
                  <c:v>-0.0327852043298658</c:v>
                </c:pt>
                <c:pt idx="18">
                  <c:v>-0.0526017897984617</c:v>
                </c:pt>
                <c:pt idx="19">
                  <c:v>-0.0972657358034207</c:v>
                </c:pt>
                <c:pt idx="20">
                  <c:v>-0.123774610954914</c:v>
                </c:pt>
                <c:pt idx="21">
                  <c:v>-0.163197686735987</c:v>
                </c:pt>
                <c:pt idx="22">
                  <c:v>-0.166802367917306</c:v>
                </c:pt>
                <c:pt idx="23">
                  <c:v>-0.224425306712107</c:v>
                </c:pt>
                <c:pt idx="24">
                  <c:v>-0.273412873830124</c:v>
                </c:pt>
                <c:pt idx="25">
                  <c:v>-0.316508429899519</c:v>
                </c:pt>
              </c:numCache>
            </c:numRef>
          </c:val>
        </c:ser>
        <c:dLbls>
          <c:showLegendKey val="0"/>
          <c:showVal val="1"/>
          <c:showCatName val="0"/>
          <c:showSerName val="0"/>
          <c:showPercent val="0"/>
          <c:showBubbleSize val="0"/>
        </c:dLbls>
        <c:gapWidth val="500"/>
        <c:overlap val="-50"/>
        <c:axId val="302414384"/>
        <c:axId val="302397328"/>
      </c:barChart>
      <c:catAx>
        <c:axId val="302414384"/>
        <c:scaling>
          <c:orientation val="minMax"/>
        </c:scaling>
        <c:delete val="0"/>
        <c:axPos val="b"/>
        <c:title>
          <c:tx>
            <c:rich>
              <a:bodyPr rot="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Categories</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302397328"/>
        <c:crosses val="autoZero"/>
        <c:auto val="1"/>
        <c:lblAlgn val="ctr"/>
        <c:lblOffset val="100"/>
        <c:noMultiLvlLbl val="0"/>
      </c:catAx>
      <c:valAx>
        <c:axId val="302397328"/>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Correlation Values</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0" sourceLinked="1"/>
        <c:majorTickMark val="none"/>
        <c:minorTickMark val="none"/>
        <c:tickLblPos val="nextTo"/>
        <c:spPr>
          <a:noFill/>
          <a:ln>
            <a:noFill/>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302414384"/>
        <c:crosses val="autoZero"/>
        <c:crossBetween val="between"/>
      </c:valAx>
      <c:spPr>
        <a:noFill/>
        <a:ln>
          <a:noFill/>
        </a:ln>
        <a:effectLst/>
      </c:spPr>
    </c:plotArea>
    <c:plotVisOnly val="1"/>
    <c:dispBlanksAs val="gap"/>
    <c:showDLblsOverMax val="0"/>
    <c:extLst>
      <c:ext uri="{0b15fc19-7d7d-44ad-8c2d-2c3a37ce22c3}">
        <chartProps xmlns="https://web.wps.cn/et/2018/main" chartId="{f1871d9c-7c71-4724-a771-0a3c0d286e11}"/>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05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26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260" b="1">
                <a:latin typeface="Cambria" panose="02040503050406030204" charset="0"/>
                <a:ea typeface="Cambria" panose="02040503050406030204" charset="0"/>
                <a:cs typeface="Cambria" panose="02040503050406030204" charset="0"/>
                <a:sym typeface="Cambria" panose="02040503050406030204" charset="0"/>
              </a:rPr>
              <a:t>Correlation with Crude Oil for Urban Sector</a:t>
            </a:r>
            <a:endParaRPr lang="en-US" sz="126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barChart>
        <c:barDir val="col"/>
        <c:grouping val="clustered"/>
        <c:varyColors val="0"/>
        <c:ser>
          <c:idx val="0"/>
          <c:order val="0"/>
          <c:tx>
            <c:strRef>
              <c:f>'[All_India_Index_Upto_April23 -MSI.xlsx]Q5 MoM Inflation (%)'!$B$162</c:f>
              <c:strCache>
                <c:ptCount val="1"/>
                <c:pt idx="0">
                  <c:v>Correlation with Crude Oil</c:v>
                </c:pt>
              </c:strCache>
            </c:strRef>
          </c:tx>
          <c:spPr>
            <a:gradFill>
              <a:gsLst>
                <a:gs pos="100000">
                  <a:schemeClr val="accent1"/>
                </a:gs>
                <a:gs pos="0">
                  <a:schemeClr val="accent1">
                    <a:hueOff val="-1670000"/>
                  </a:schemeClr>
                </a:gs>
              </a:gsLst>
              <a:lin ang="5400000" scaled="0"/>
            </a:gradFill>
            <a:ln>
              <a:gradFill>
                <a:gsLst>
                  <a:gs pos="100000">
                    <a:schemeClr val="accent1">
                      <a:lumMod val="75000"/>
                    </a:schemeClr>
                  </a:gs>
                  <a:gs pos="0">
                    <a:schemeClr val="accent1">
                      <a:lumMod val="75000"/>
                      <a:hueOff val="-1670000"/>
                    </a:schemeClr>
                  </a:gs>
                </a:gsLst>
                <a:lin ang="4620000" scaled="0"/>
              </a:grad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05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'[All_India_Index_Upto_April23 -MSI.xlsx]Q5 MoM Inflation (%)'!$A$163:$A$188</c:f>
              <c:strCache>
                <c:ptCount val="26"/>
                <c:pt idx="0">
                  <c:v>Clothing and footwear</c:v>
                </c:pt>
                <c:pt idx="1">
                  <c:v>Footwear</c:v>
                </c:pt>
                <c:pt idx="2">
                  <c:v>Health</c:v>
                </c:pt>
                <c:pt idx="3">
                  <c:v>Prepared meals, snacks, sweets etc.</c:v>
                </c:pt>
                <c:pt idx="4">
                  <c:v> Transport</c:v>
                </c:pt>
                <c:pt idx="5">
                  <c:v>Sugar and Confectionery</c:v>
                </c:pt>
                <c:pt idx="6">
                  <c:v>Household goods and services</c:v>
                </c:pt>
                <c:pt idx="7">
                  <c:v>Fruits</c:v>
                </c:pt>
                <c:pt idx="8">
                  <c:v>Pulses and products</c:v>
                </c:pt>
                <c:pt idx="9">
                  <c:v>Housing</c:v>
                </c:pt>
                <c:pt idx="10">
                  <c:v>Miscellaneous</c:v>
                </c:pt>
                <c:pt idx="11">
                  <c:v>Fuel</c:v>
                </c:pt>
                <c:pt idx="12">
                  <c:v>Spices</c:v>
                </c:pt>
                <c:pt idx="13">
                  <c:v>Egg</c:v>
                </c:pt>
                <c:pt idx="14">
                  <c:v>Personal care and effects</c:v>
                </c:pt>
                <c:pt idx="15">
                  <c:v>Clothing</c:v>
                </c:pt>
                <c:pt idx="16">
                  <c:v>Food and beverages</c:v>
                </c:pt>
                <c:pt idx="17">
                  <c:v>Vegetables</c:v>
                </c:pt>
                <c:pt idx="18">
                  <c:v>Oils and fats</c:v>
                </c:pt>
                <c:pt idx="19">
                  <c:v> Cereals and products </c:v>
                </c:pt>
                <c:pt idx="20">
                  <c:v>Recreation and amusement</c:v>
                </c:pt>
                <c:pt idx="21">
                  <c:v>Meat and fish</c:v>
                </c:pt>
                <c:pt idx="22">
                  <c:v>Non-alcoholic beverages</c:v>
                </c:pt>
                <c:pt idx="23">
                  <c:v>Milk and products</c:v>
                </c:pt>
                <c:pt idx="24">
                  <c:v>Education</c:v>
                </c:pt>
                <c:pt idx="25">
                  <c:v>Pan, tobacco and intoxicants</c:v>
                </c:pt>
              </c:strCache>
            </c:strRef>
          </c:cat>
          <c:val>
            <c:numRef>
              <c:f>'[All_India_Index_Upto_April23 -MSI.xlsx]Q5 MoM Inflation (%)'!$B$163:$B$188</c:f>
              <c:numCache>
                <c:formatCode>0.000</c:formatCode>
                <c:ptCount val="26"/>
                <c:pt idx="0">
                  <c:v>0.789176670806087</c:v>
                </c:pt>
                <c:pt idx="1">
                  <c:v>0.688681846389832</c:v>
                </c:pt>
                <c:pt idx="2">
                  <c:v>0.615084431772074</c:v>
                </c:pt>
                <c:pt idx="3">
                  <c:v>0.405068618144866</c:v>
                </c:pt>
                <c:pt idx="4">
                  <c:v>0.399982652863721</c:v>
                </c:pt>
                <c:pt idx="5">
                  <c:v>0.336084861464284</c:v>
                </c:pt>
                <c:pt idx="6">
                  <c:v>0.223621533161561</c:v>
                </c:pt>
                <c:pt idx="7">
                  <c:v>0.206635527083629</c:v>
                </c:pt>
                <c:pt idx="8">
                  <c:v>0.204339110333162</c:v>
                </c:pt>
                <c:pt idx="9">
                  <c:v>0.198937782922639</c:v>
                </c:pt>
                <c:pt idx="10">
                  <c:v>0.191169951296725</c:v>
                </c:pt>
                <c:pt idx="11">
                  <c:v>0.172017823222865</c:v>
                </c:pt>
                <c:pt idx="12">
                  <c:v>0.13831125345892</c:v>
                </c:pt>
                <c:pt idx="13">
                  <c:v>0.053502206340982</c:v>
                </c:pt>
                <c:pt idx="14">
                  <c:v>0.0223721295964944</c:v>
                </c:pt>
                <c:pt idx="15">
                  <c:v>-0.0232773275546205</c:v>
                </c:pt>
                <c:pt idx="16">
                  <c:v>-0.0552399986733387</c:v>
                </c:pt>
                <c:pt idx="17">
                  <c:v>-0.0625158838156501</c:v>
                </c:pt>
                <c:pt idx="18">
                  <c:v>-0.1157129129559</c:v>
                </c:pt>
                <c:pt idx="19">
                  <c:v>-0.150340128286516</c:v>
                </c:pt>
                <c:pt idx="20">
                  <c:v>-0.166417168905444</c:v>
                </c:pt>
                <c:pt idx="21">
                  <c:v>-0.167143573226397</c:v>
                </c:pt>
                <c:pt idx="22">
                  <c:v>-0.33612371343839</c:v>
                </c:pt>
                <c:pt idx="23">
                  <c:v>-0.348157850590913</c:v>
                </c:pt>
                <c:pt idx="24">
                  <c:v>-0.398565807838698</c:v>
                </c:pt>
                <c:pt idx="25">
                  <c:v>-0.480054378908372</c:v>
                </c:pt>
              </c:numCache>
            </c:numRef>
          </c:val>
        </c:ser>
        <c:dLbls>
          <c:showLegendKey val="0"/>
          <c:showVal val="1"/>
          <c:showCatName val="0"/>
          <c:showSerName val="0"/>
          <c:showPercent val="0"/>
          <c:showBubbleSize val="0"/>
        </c:dLbls>
        <c:gapWidth val="500"/>
        <c:overlap val="-50"/>
        <c:axId val="310945904"/>
        <c:axId val="383734368"/>
      </c:barChart>
      <c:catAx>
        <c:axId val="310945904"/>
        <c:scaling>
          <c:orientation val="minMax"/>
        </c:scaling>
        <c:delete val="0"/>
        <c:axPos val="b"/>
        <c:title>
          <c:tx>
            <c:rich>
              <a:bodyPr rot="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Categories</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383734368"/>
        <c:crosses val="autoZero"/>
        <c:auto val="1"/>
        <c:lblAlgn val="ctr"/>
        <c:lblOffset val="100"/>
        <c:noMultiLvlLbl val="0"/>
      </c:catAx>
      <c:valAx>
        <c:axId val="383734368"/>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050" b="1">
                    <a:latin typeface="Cambria" panose="02040503050406030204" charset="0"/>
                    <a:ea typeface="Cambria" panose="02040503050406030204" charset="0"/>
                    <a:cs typeface="Cambria" panose="02040503050406030204" charset="0"/>
                    <a:sym typeface="Cambria" panose="02040503050406030204" charset="0"/>
                  </a:rPr>
                  <a:t>Correlation Values</a:t>
                </a:r>
                <a:endParaRPr lang="en-IN" sz="105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0" sourceLinked="1"/>
        <c:majorTickMark val="none"/>
        <c:minorTickMark val="none"/>
        <c:tickLblPos val="nextTo"/>
        <c:spPr>
          <a:noFill/>
          <a:ln>
            <a:noFill/>
          </a:ln>
          <a:effectLst/>
        </c:spPr>
        <c:txPr>
          <a:bodyPr rot="-60000000" spcFirstLastPara="0" vertOverflow="ellipsis" vert="horz" wrap="square" anchor="ctr" anchorCtr="1"/>
          <a:lstStyle/>
          <a:p>
            <a:pPr>
              <a:defRPr lang="en-US" sz="105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310945904"/>
        <c:crosses val="autoZero"/>
        <c:crossBetween val="between"/>
      </c:valAx>
      <c:spPr>
        <a:noFill/>
        <a:ln>
          <a:noFill/>
        </a:ln>
        <a:effectLst/>
      </c:spPr>
    </c:plotArea>
    <c:plotVisOnly val="1"/>
    <c:dispBlanksAs val="gap"/>
    <c:showDLblsOverMax val="0"/>
    <c:extLst>
      <c:ext uri="{0b15fc19-7d7d-44ad-8c2d-2c3a37ce22c3}">
        <chartProps xmlns="https://web.wps.cn/et/2018/main" chartId="{d8d0ae3a-0ab0-4425-a4c8-368ac49333e1}"/>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05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320" b="1" i="0" u="none" strike="noStrike" kern="1200" cap="all" spc="50" baseline="0">
                <a:solidFill>
                  <a:schemeClr val="tx1">
                    <a:lumMod val="65000"/>
                    <a:lumOff val="35000"/>
                  </a:schemeClr>
                </a:solidFill>
                <a:latin typeface="Cambria" panose="02040503050406030204" charset="0"/>
                <a:ea typeface="Cambria" panose="02040503050406030204" charset="0"/>
                <a:cs typeface="+mn-cs"/>
              </a:defRPr>
            </a:pPr>
            <a:r>
              <a:rPr lang="en-IN"/>
              <a:t>CPI Contribution: Rural Sector</a:t>
            </a:r>
            <a:endParaRPr lang="en-IN"/>
          </a:p>
        </c:rich>
      </c:tx>
      <c:layout/>
      <c:overlay val="0"/>
      <c:spPr>
        <a:noFill/>
        <a:ln>
          <a:noFill/>
        </a:ln>
        <a:effectLst/>
      </c:spPr>
    </c:title>
    <c:autoTitleDeleted val="0"/>
    <c:plotArea>
      <c:layout/>
      <c:barChart>
        <c:barDir val="col"/>
        <c:grouping val="stacked"/>
        <c:varyColors val="0"/>
        <c:ser>
          <c:idx val="0"/>
          <c:order val="0"/>
          <c:tx>
            <c:strRef>
              <c:f>'[CPI Inflation India.xlsx]Q1'!$A$57</c:f>
              <c:strCache>
                <c:ptCount val="1"/>
                <c:pt idx="0">
                  <c:v>Food Products</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India.xlsx]Q1'!$C$57</c:f>
              <c:numCache>
                <c:formatCode>0.0%</c:formatCode>
                <c:ptCount val="1"/>
                <c:pt idx="0">
                  <c:v>0.493892907579694</c:v>
                </c:pt>
              </c:numCache>
            </c:numRef>
          </c:val>
        </c:ser>
        <c:ser>
          <c:idx val="1"/>
          <c:order val="1"/>
          <c:tx>
            <c:strRef>
              <c:f>'[CPI Inflation India.xlsx]Q1'!$A$58</c:f>
              <c:strCache>
                <c:ptCount val="1"/>
                <c:pt idx="0">
                  <c:v>Clothing &amp; Misc</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India.xlsx]Q1'!$C$58</c:f>
              <c:numCache>
                <c:formatCode>0.0%</c:formatCode>
                <c:ptCount val="1"/>
                <c:pt idx="0">
                  <c:v>0.122874915104408</c:v>
                </c:pt>
              </c:numCache>
            </c:numRef>
          </c:val>
        </c:ser>
        <c:ser>
          <c:idx val="2"/>
          <c:order val="2"/>
          <c:tx>
            <c:strRef>
              <c:f>'[CPI Inflation India.xlsx]Q1'!$A$59</c:f>
              <c:strCache>
                <c:ptCount val="1"/>
                <c:pt idx="0">
                  <c:v>Housing &amp; Misc</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India.xlsx]Q1'!$C$59</c:f>
              <c:numCache>
                <c:formatCode>0.0%</c:formatCode>
                <c:ptCount val="1"/>
                <c:pt idx="0">
                  <c:v>0.108138118390272</c:v>
                </c:pt>
              </c:numCache>
            </c:numRef>
          </c:val>
        </c:ser>
        <c:ser>
          <c:idx val="3"/>
          <c:order val="3"/>
          <c:tx>
            <c:strRef>
              <c:f>'[CPI Inflation India.xlsx]Q1'!$A$60</c:f>
              <c:strCache>
                <c:ptCount val="1"/>
                <c:pt idx="0">
                  <c:v>Health and personal Care</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India.xlsx]Q1'!$C$60</c:f>
              <c:numCache>
                <c:formatCode>0.0%</c:formatCode>
                <c:ptCount val="1"/>
                <c:pt idx="0">
                  <c:v>0.0803570466036373</c:v>
                </c:pt>
              </c:numCache>
            </c:numRef>
          </c:val>
        </c:ser>
        <c:ser>
          <c:idx val="4"/>
          <c:order val="4"/>
          <c:tx>
            <c:strRef>
              <c:f>'[CPI Inflation India.xlsx]Q1'!$A$61</c:f>
              <c:strCache>
                <c:ptCount val="1"/>
                <c:pt idx="0">
                  <c:v>Transport and communication</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India.xlsx]Q1'!$C$61</c:f>
              <c:numCache>
                <c:formatCode>0.0%</c:formatCode>
                <c:ptCount val="1"/>
                <c:pt idx="0">
                  <c:v>0.0365886525587262</c:v>
                </c:pt>
              </c:numCache>
            </c:numRef>
          </c:val>
        </c:ser>
        <c:ser>
          <c:idx val="5"/>
          <c:order val="5"/>
          <c:tx>
            <c:strRef>
              <c:f>'[CPI Inflation India.xlsx]Q1'!$A$62</c:f>
              <c:strCache>
                <c:ptCount val="1"/>
                <c:pt idx="0">
                  <c:v>Education and Entertainment</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India.xlsx]Q1'!$C$62</c:f>
              <c:numCache>
                <c:formatCode>0.0%</c:formatCode>
                <c:ptCount val="1"/>
                <c:pt idx="0">
                  <c:v>0.0763467405482908</c:v>
                </c:pt>
              </c:numCache>
            </c:numRef>
          </c:val>
        </c:ser>
        <c:ser>
          <c:idx val="6"/>
          <c:order val="6"/>
          <c:tx>
            <c:strRef>
              <c:f>'[CPI Inflation India.xlsx]Q1'!$A$63</c:f>
              <c:strCache>
                <c:ptCount val="1"/>
                <c:pt idx="0">
                  <c:v>Miscellaneuos</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India.xlsx]Q1'!$C$63</c:f>
              <c:numCache>
                <c:formatCode>0.0%</c:formatCode>
                <c:ptCount val="1"/>
                <c:pt idx="0">
                  <c:v>0.0818016192149718</c:v>
                </c:pt>
              </c:numCache>
            </c:numRef>
          </c:val>
        </c:ser>
        <c:dLbls>
          <c:showLegendKey val="0"/>
          <c:showVal val="1"/>
          <c:showCatName val="0"/>
          <c:showSerName val="0"/>
          <c:showPercent val="0"/>
          <c:showBubbleSize val="0"/>
        </c:dLbls>
        <c:gapWidth val="50"/>
        <c:overlap val="100"/>
        <c:axId val="1915216239"/>
        <c:axId val="1915201263"/>
      </c:barChart>
      <c:catAx>
        <c:axId val="1915216239"/>
        <c:scaling>
          <c:orientation val="minMax"/>
        </c:scaling>
        <c:delete val="0"/>
        <c:axPos val="b"/>
        <c:title>
          <c:tx>
            <c:rich>
              <a:bodyPr rot="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IN"/>
                  <a:t>Category</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1915201263"/>
        <c:crosses val="autoZero"/>
        <c:auto val="1"/>
        <c:lblAlgn val="ctr"/>
        <c:lblOffset val="100"/>
        <c:noMultiLvlLbl val="0"/>
      </c:catAx>
      <c:valAx>
        <c:axId val="1915201263"/>
        <c:scaling>
          <c:orientation val="minMax"/>
        </c:scaling>
        <c:delete val="0"/>
        <c:axPos val="l"/>
        <c:title>
          <c:tx>
            <c:rich>
              <a:bodyPr rot="-540000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IN"/>
                  <a:t>Contribution (%)</a:t>
                </a:r>
                <a:endParaRPr lang="en-IN"/>
              </a:p>
            </c:rich>
          </c:tx>
          <c:layout/>
          <c:overlay val="0"/>
          <c:spPr>
            <a:noFill/>
            <a:ln>
              <a:noFill/>
            </a:ln>
            <a:effectLst/>
          </c:sp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191521623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legend>
    <c:plotVisOnly val="1"/>
    <c:dispBlanksAs val="gap"/>
    <c:showDLblsOverMax val="0"/>
    <c:extLst>
      <c:ext uri="{0b15fc19-7d7d-44ad-8c2d-2c3a37ce22c3}">
        <chartProps xmlns="https://web.wps.cn/et/2018/main" chartId="{28a44ec0-b54b-4a49-a3fc-44a9b6af8b24}"/>
      </c:ext>
    </c:extLst>
  </c:chart>
  <c:spPr>
    <a:noFill/>
    <a:ln>
      <a:noFill/>
    </a:ln>
    <a:effectLst/>
  </c:spPr>
  <c:txPr>
    <a:bodyPr/>
    <a:lstStyle/>
    <a:p>
      <a:pPr>
        <a:defRPr lang="en-US" sz="1100" b="1">
          <a:latin typeface="Cambria" panose="02040503050406030204" charset="0"/>
          <a:ea typeface="Cambria" panose="0204050305040603020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320" b="1" i="0" u="none" strike="noStrike" kern="1200" cap="all" spc="50" baseline="0">
                <a:solidFill>
                  <a:schemeClr val="tx1">
                    <a:lumMod val="65000"/>
                    <a:lumOff val="35000"/>
                  </a:schemeClr>
                </a:solidFill>
                <a:latin typeface="Cambria" panose="02040503050406030204" charset="0"/>
                <a:ea typeface="Cambria" panose="02040503050406030204" charset="0"/>
                <a:cs typeface="+mn-cs"/>
              </a:defRPr>
            </a:pPr>
            <a:r>
              <a:rPr lang="en-IN"/>
              <a:t>CPI Contriburion: urban sector </a:t>
            </a:r>
            <a:endParaRPr lang="en-IN"/>
          </a:p>
        </c:rich>
      </c:tx>
      <c:layout/>
      <c:overlay val="0"/>
      <c:spPr>
        <a:noFill/>
        <a:ln>
          <a:noFill/>
        </a:ln>
        <a:effectLst/>
      </c:spPr>
    </c:title>
    <c:autoTitleDeleted val="0"/>
    <c:plotArea>
      <c:layout/>
      <c:barChart>
        <c:barDir val="col"/>
        <c:grouping val="stacked"/>
        <c:varyColors val="0"/>
        <c:ser>
          <c:idx val="0"/>
          <c:order val="0"/>
          <c:tx>
            <c:strRef>
              <c:f>'[CPI Inflation India.xlsx]Q1'!$A$79</c:f>
              <c:strCache>
                <c:ptCount val="1"/>
                <c:pt idx="0">
                  <c:v>Food Products</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India.xlsx]Q1'!$C$79</c:f>
              <c:numCache>
                <c:formatCode>0.0%</c:formatCode>
                <c:ptCount val="1"/>
                <c:pt idx="0">
                  <c:v>0.503156715292292</c:v>
                </c:pt>
              </c:numCache>
            </c:numRef>
          </c:val>
        </c:ser>
        <c:ser>
          <c:idx val="1"/>
          <c:order val="1"/>
          <c:tx>
            <c:strRef>
              <c:f>'[CPI Inflation India.xlsx]Q1'!$A$80</c:f>
              <c:strCache>
                <c:ptCount val="1"/>
                <c:pt idx="0">
                  <c:v>Clothing &amp; Misc</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India.xlsx]Q1'!$C$80</c:f>
              <c:numCache>
                <c:formatCode>0.0%</c:formatCode>
                <c:ptCount val="1"/>
                <c:pt idx="0">
                  <c:v>0.113921868603073</c:v>
                </c:pt>
              </c:numCache>
            </c:numRef>
          </c:val>
        </c:ser>
        <c:ser>
          <c:idx val="2"/>
          <c:order val="2"/>
          <c:tx>
            <c:strRef>
              <c:f>'[CPI Inflation India.xlsx]Q1'!$A$81</c:f>
              <c:strCache>
                <c:ptCount val="1"/>
                <c:pt idx="0">
                  <c:v>Housing &amp; Misc</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India.xlsx]Q1'!$C$81</c:f>
              <c:numCache>
                <c:formatCode>0.0%</c:formatCode>
                <c:ptCount val="1"/>
                <c:pt idx="0">
                  <c:v>0.114008058781702</c:v>
                </c:pt>
              </c:numCache>
            </c:numRef>
          </c:val>
        </c:ser>
        <c:ser>
          <c:idx val="3"/>
          <c:order val="3"/>
          <c:tx>
            <c:strRef>
              <c:f>'[CPI Inflation India.xlsx]Q1'!$A$82</c:f>
              <c:strCache>
                <c:ptCount val="1"/>
                <c:pt idx="0">
                  <c:v>Health and personal Care</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India.xlsx]Q1'!$C$82</c:f>
              <c:numCache>
                <c:formatCode>0.0%</c:formatCode>
                <c:ptCount val="1"/>
                <c:pt idx="0">
                  <c:v>0.079251869249499</c:v>
                </c:pt>
              </c:numCache>
            </c:numRef>
          </c:val>
        </c:ser>
        <c:ser>
          <c:idx val="4"/>
          <c:order val="4"/>
          <c:tx>
            <c:strRef>
              <c:f>'[CPI Inflation India.xlsx]Q1'!$A$83</c:f>
              <c:strCache>
                <c:ptCount val="1"/>
                <c:pt idx="0">
                  <c:v>Transport and communication</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India.xlsx]Q1'!$C$83</c:f>
              <c:numCache>
                <c:formatCode>0.0%</c:formatCode>
                <c:ptCount val="1"/>
                <c:pt idx="0">
                  <c:v>0.0345622616302872</c:v>
                </c:pt>
              </c:numCache>
            </c:numRef>
          </c:val>
        </c:ser>
        <c:ser>
          <c:idx val="5"/>
          <c:order val="5"/>
          <c:tx>
            <c:strRef>
              <c:f>'[CPI Inflation India.xlsx]Q1'!$A$84</c:f>
              <c:strCache>
                <c:ptCount val="1"/>
                <c:pt idx="0">
                  <c:v>Education and Entertainment</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India.xlsx]Q1'!$C$84</c:f>
              <c:numCache>
                <c:formatCode>0.0%</c:formatCode>
                <c:ptCount val="1"/>
                <c:pt idx="0">
                  <c:v>0.0741235536210649</c:v>
                </c:pt>
              </c:numCache>
            </c:numRef>
          </c:val>
        </c:ser>
        <c:ser>
          <c:idx val="6"/>
          <c:order val="6"/>
          <c:tx>
            <c:strRef>
              <c:f>'[CPI Inflation India.xlsx]Q1'!$A$85</c:f>
              <c:strCache>
                <c:ptCount val="1"/>
                <c:pt idx="0">
                  <c:v>Miscellaneuos</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en-US" sz="1100" b="1" i="0" u="none" strike="noStrike" kern="1200" baseline="0">
                    <a:solidFill>
                      <a:schemeClr val="tx1">
                        <a:lumMod val="75000"/>
                        <a:lumOff val="25000"/>
                      </a:schemeClr>
                    </a:solidFill>
                    <a:latin typeface="Cambria" panose="02040503050406030204" charset="0"/>
                    <a:ea typeface="Cambria" panose="02040503050406030204" charset="0"/>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'[CPI Inflation India.xlsx]Q1'!$C$85</c:f>
              <c:numCache>
                <c:formatCode>0.0%</c:formatCode>
                <c:ptCount val="1"/>
                <c:pt idx="0">
                  <c:v>0.0809756728220819</c:v>
                </c:pt>
              </c:numCache>
            </c:numRef>
          </c:val>
        </c:ser>
        <c:dLbls>
          <c:showLegendKey val="0"/>
          <c:showVal val="1"/>
          <c:showCatName val="0"/>
          <c:showSerName val="0"/>
          <c:showPercent val="0"/>
          <c:showBubbleSize val="0"/>
        </c:dLbls>
        <c:gapWidth val="50"/>
        <c:overlap val="100"/>
        <c:axId val="1906272751"/>
        <c:axId val="1906273999"/>
      </c:barChart>
      <c:catAx>
        <c:axId val="1906272751"/>
        <c:scaling>
          <c:orientation val="minMax"/>
        </c:scaling>
        <c:delete val="0"/>
        <c:axPos val="b"/>
        <c:title>
          <c:tx>
            <c:rich>
              <a:bodyPr rot="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IN"/>
                  <a:t>Category</a:t>
                </a:r>
                <a:endParaRPr lang="en-IN"/>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1906273999"/>
        <c:crosses val="autoZero"/>
        <c:auto val="1"/>
        <c:lblAlgn val="ctr"/>
        <c:lblOffset val="100"/>
        <c:noMultiLvlLbl val="0"/>
      </c:catAx>
      <c:valAx>
        <c:axId val="1906273999"/>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lang="en-US" sz="1100" b="1" i="0" u="none" strike="noStrike" kern="1200" cap="all" baseline="0">
                    <a:solidFill>
                      <a:schemeClr val="tx1">
                        <a:lumMod val="65000"/>
                        <a:lumOff val="35000"/>
                      </a:schemeClr>
                    </a:solidFill>
                    <a:latin typeface="Cambria" panose="02040503050406030204" charset="0"/>
                    <a:ea typeface="Cambria" panose="02040503050406030204" charset="0"/>
                    <a:cs typeface="+mn-cs"/>
                  </a:defRPr>
                </a:pPr>
                <a:r>
                  <a:rPr lang="en-IN"/>
                  <a:t>Contribution (%)</a:t>
                </a:r>
                <a:endParaRPr lang="en-IN"/>
              </a:p>
            </c:rich>
          </c:tx>
          <c:layout/>
          <c:overlay val="0"/>
          <c:spPr>
            <a:noFill/>
            <a:ln>
              <a:noFill/>
            </a:ln>
            <a:effectLst/>
          </c:sp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crossAx val="1906272751"/>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1100" b="1" i="0" u="none" strike="noStrike" kern="1200" baseline="0">
              <a:solidFill>
                <a:schemeClr val="tx1">
                  <a:lumMod val="65000"/>
                  <a:lumOff val="35000"/>
                </a:schemeClr>
              </a:solidFill>
              <a:latin typeface="Cambria" panose="02040503050406030204" charset="0"/>
              <a:ea typeface="Cambria" panose="02040503050406030204" charset="0"/>
              <a:cs typeface="+mn-cs"/>
            </a:defRPr>
          </a:pPr>
        </a:p>
      </c:txPr>
    </c:legend>
    <c:plotVisOnly val="1"/>
    <c:dispBlanksAs val="gap"/>
    <c:showDLblsOverMax val="0"/>
    <c:extLst>
      <c:ext uri="{0b15fc19-7d7d-44ad-8c2d-2c3a37ce22c3}">
        <chartProps xmlns="https://web.wps.cn/et/2018/main" chartId="{4cefb7f0-88ac-417c-b8d2-34513e9838ea}"/>
      </c:ext>
    </c:extLst>
  </c:chart>
  <c:spPr>
    <a:noFill/>
    <a:ln>
      <a:noFill/>
    </a:ln>
    <a:effectLst/>
  </c:spPr>
  <c:txPr>
    <a:bodyPr/>
    <a:lstStyle/>
    <a:p>
      <a:pPr>
        <a:defRPr lang="en-US" sz="1100" b="1">
          <a:latin typeface="Cambria" panose="02040503050406030204" charset="0"/>
          <a:ea typeface="Cambria" panose="0204050305040603020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b="1">
                <a:latin typeface="Cambria" panose="02040503050406030204" charset="0"/>
                <a:ea typeface="Cambria" panose="02040503050406030204" charset="0"/>
                <a:cs typeface="Cambria" panose="02040503050406030204" charset="0"/>
                <a:sym typeface="Cambria" panose="02040503050406030204" charset="0"/>
              </a:rPr>
              <a:t>YoY CPI Inflation (Rural+URBAN)- 2017 Onwards </a:t>
            </a:r>
            <a:endParaRPr lang="en-US" b="1">
              <a:latin typeface="Cambria" panose="02040503050406030204" charset="0"/>
              <a:ea typeface="Cambria" panose="02040503050406030204" charset="0"/>
              <a:cs typeface="Cambria" panose="02040503050406030204" charset="0"/>
              <a:sym typeface="Cambria" panose="02040503050406030204" charset="0"/>
            </a:endParaRPr>
          </a:p>
        </c:rich>
      </c:tx>
      <c:layout>
        <c:manualLayout>
          <c:xMode val="edge"/>
          <c:yMode val="edge"/>
          <c:x val="0.18786606794221"/>
          <c:y val="0.0213561131873999"/>
        </c:manualLayout>
      </c:layout>
      <c:overlay val="0"/>
      <c:spPr>
        <a:noFill/>
        <a:ln>
          <a:noFill/>
        </a:ln>
        <a:effectLst/>
      </c:spPr>
    </c:title>
    <c:autoTitleDeleted val="0"/>
    <c:plotArea>
      <c:layout/>
      <c:lineChart>
        <c:grouping val="standard"/>
        <c:varyColors val="0"/>
        <c:ser>
          <c:idx val="0"/>
          <c:order val="0"/>
          <c:tx>
            <c:strRef>
              <c:f>YoY Inflation Rate (%)</c:f>
              <c:strCache>
                <c:ptCount val="1"/>
                <c:pt idx="0">
                  <c:v>YoY Inflation Rate (%)</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'[All_India_Index_Upto_April23 .xlsx]Q2'!$A$6:$A$11</c:f>
              <c:numCache>
                <c:formatCode>General</c:formatCode>
                <c:ptCount val="6"/>
                <c:pt idx="0">
                  <c:v>2018</c:v>
                </c:pt>
                <c:pt idx="1">
                  <c:v>2019</c:v>
                </c:pt>
                <c:pt idx="2">
                  <c:v>2020</c:v>
                </c:pt>
                <c:pt idx="3">
                  <c:v>2021</c:v>
                </c:pt>
                <c:pt idx="4">
                  <c:v>2022</c:v>
                </c:pt>
                <c:pt idx="5">
                  <c:v>2023</c:v>
                </c:pt>
              </c:numCache>
            </c:numRef>
          </c:cat>
          <c:val>
            <c:numRef>
              <c:f>'[All_India_Index_Upto_April23 .xlsx]Q2'!$C$6:$C$11</c:f>
              <c:numCache>
                <c:formatCode>0.00</c:formatCode>
                <c:ptCount val="6"/>
                <c:pt idx="0">
                  <c:v>3.95131086142323</c:v>
                </c:pt>
                <c:pt idx="1">
                  <c:v>3.89610389610389</c:v>
                </c:pt>
                <c:pt idx="2">
                  <c:v>6.37957124842372</c:v>
                </c:pt>
                <c:pt idx="3">
                  <c:v>5.26687529882209</c:v>
                </c:pt>
                <c:pt idx="4">
                  <c:v>6.62193548387095</c:v>
                </c:pt>
                <c:pt idx="5">
                  <c:v>3.17746151611968</c:v>
                </c:pt>
              </c:numCache>
            </c:numRef>
          </c:val>
          <c:smooth val="0"/>
        </c:ser>
        <c:dLbls>
          <c:showLegendKey val="0"/>
          <c:showVal val="1"/>
          <c:showCatName val="0"/>
          <c:showSerName val="0"/>
          <c:showPercent val="0"/>
          <c:showBubbleSize val="0"/>
        </c:dLbls>
        <c:marker val="0"/>
        <c:smooth val="0"/>
        <c:axId val="1745068832"/>
        <c:axId val="1745069312"/>
      </c:lineChart>
      <c:catAx>
        <c:axId val="1745068832"/>
        <c:scaling>
          <c:orientation val="minMax"/>
        </c:scaling>
        <c:delete val="0"/>
        <c:axPos val="b"/>
        <c:title>
          <c:tx>
            <c:rich>
              <a:bodyPr rot="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Year</a:t>
                </a:r>
                <a:endParaRPr lang="en-IN" b="1">
                  <a:latin typeface="Cambria" panose="02040503050406030204" charset="0"/>
                  <a:ea typeface="Cambria" panose="02040503050406030204" charset="0"/>
                  <a:cs typeface="Cambria" panose="02040503050406030204" charset="0"/>
                  <a:sym typeface="Cambria" panose="02040503050406030204" charset="0"/>
                </a:endParaRPr>
              </a:p>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745069312"/>
        <c:crosses val="autoZero"/>
        <c:auto val="1"/>
        <c:lblAlgn val="ctr"/>
        <c:lblOffset val="100"/>
        <c:noMultiLvlLbl val="0"/>
      </c:catAx>
      <c:valAx>
        <c:axId val="1745069312"/>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YoY Inflation Rate (%)</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745068832"/>
        <c:crosses val="autoZero"/>
        <c:crossBetween val="between"/>
        <c:majorUnit val="1"/>
      </c:valAx>
      <c:spPr>
        <a:noFill/>
        <a:ln>
          <a:noFill/>
        </a:ln>
        <a:effectLst/>
      </c:spPr>
    </c:plotArea>
    <c:legend>
      <c:legendPos val="b"/>
      <c:legendEntry>
        <c:idx val="0"/>
        <c:txPr>
          <a:bodyPr rot="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legendEntry>
      <c:layout/>
      <c:overlay val="0"/>
      <c:spPr>
        <a:noFill/>
        <a:ln>
          <a:noFill/>
        </a:ln>
        <a:effectLst/>
      </c:spPr>
      <c:txPr>
        <a:bodyPr rot="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legend>
    <c:plotVisOnly val="1"/>
    <c:dispBlanksAs val="gap"/>
    <c:showDLblsOverMax val="0"/>
    <c:extLst>
      <c:ext uri="{0b15fc19-7d7d-44ad-8c2d-2c3a37ce22c3}">
        <chartProps xmlns="https://web.wps.cn/et/2018/main" chartId="{33fc7e45-ac3c-44e8-b6eb-d0e784863e4d}"/>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440" b="1">
                <a:latin typeface="Cambria" panose="02040503050406030204" charset="0"/>
                <a:ea typeface="Cambria" panose="02040503050406030204" charset="0"/>
                <a:cs typeface="Cambria" panose="02040503050406030204" charset="0"/>
                <a:sym typeface="Cambria" panose="02040503050406030204" charset="0"/>
              </a:rPr>
              <a:t>YoY CPI Inflation (Rural)- 2017 Onwards </a:t>
            </a:r>
            <a:endParaRPr lang="en-US" sz="144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1"/>
          <c:order val="0"/>
          <c:tx>
            <c:strRef>
              <c:f>YoY Inflation Rate</c:f>
              <c:strCache>
                <c:ptCount val="1"/>
                <c:pt idx="0">
                  <c:v>YoY Inflation Rate</c:v>
                </c:pt>
              </c:strCache>
            </c:strRef>
          </c:tx>
          <c:spPr>
            <a:ln w="28575" cap="rnd">
              <a:solidFill>
                <a:schemeClr val="accent1">
                  <a:tint val="76667"/>
                </a:schemeClr>
              </a:solidFill>
              <a:round/>
            </a:ln>
            <a:effectLst>
              <a:outerShdw blurRad="50800" dist="25400" dir="5400000" algn="t" rotWithShape="0">
                <a:schemeClr val="accent1">
                  <a:tint val="76667"/>
                  <a:lumMod val="50000"/>
                  <a:alpha val="30000"/>
                </a:schemeClr>
              </a:outerShdw>
            </a:effectLst>
          </c:spPr>
          <c:marker>
            <c:symbol val="none"/>
          </c:marker>
          <c:dLbls>
            <c:dLbl>
              <c:idx val="0"/>
              <c:layout>
                <c:manualLayout>
                  <c:x val="-0.048971343058139"/>
                  <c:y val="-0.050366300366300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52886906010639"/>
                  <c:y val="0.036630036630036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89713430581391"/>
                  <c:y val="-0.041208791208791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578523377295422"/>
                  <c:y val="0.041208791208791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460110115010048"/>
                  <c:y val="-0.02747252747252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en-US" sz="12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'Q2'!$A$59:$A$64</c:f>
              <c:numCache>
                <c:formatCode>General</c:formatCode>
                <c:ptCount val="6"/>
                <c:pt idx="0">
                  <c:v>2018</c:v>
                </c:pt>
                <c:pt idx="1">
                  <c:v>2019</c:v>
                </c:pt>
                <c:pt idx="2">
                  <c:v>2020</c:v>
                </c:pt>
                <c:pt idx="3">
                  <c:v>2021</c:v>
                </c:pt>
                <c:pt idx="4">
                  <c:v>2022</c:v>
                </c:pt>
                <c:pt idx="5">
                  <c:v>2023</c:v>
                </c:pt>
              </c:numCache>
            </c:numRef>
          </c:cat>
          <c:val>
            <c:numRef>
              <c:f>'Q2'!$C$59:$C$64</c:f>
              <c:numCache>
                <c:formatCode>0.00</c:formatCode>
                <c:ptCount val="6"/>
                <c:pt idx="0">
                  <c:v>3.76013762595236</c:v>
                </c:pt>
                <c:pt idx="1">
                  <c:v>3.16093191507686</c:v>
                </c:pt>
                <c:pt idx="2">
                  <c:v>6.45961177207263</c:v>
                </c:pt>
                <c:pt idx="3">
                  <c:v>4.83523119392684</c:v>
                </c:pt>
                <c:pt idx="4">
                  <c:v>6.84529932112734</c:v>
                </c:pt>
                <c:pt idx="5">
                  <c:v>3.0931407942238</c:v>
                </c:pt>
              </c:numCache>
            </c:numRef>
          </c:val>
          <c:smooth val="0"/>
        </c:ser>
        <c:dLbls>
          <c:showLegendKey val="0"/>
          <c:showVal val="1"/>
          <c:showCatName val="0"/>
          <c:showSerName val="0"/>
          <c:showPercent val="0"/>
          <c:showBubbleSize val="0"/>
        </c:dLbls>
        <c:marker val="0"/>
        <c:smooth val="0"/>
        <c:axId val="1745068832"/>
        <c:axId val="1745069312"/>
      </c:lineChart>
      <c:catAx>
        <c:axId val="1745068832"/>
        <c:scaling>
          <c:orientation val="minMax"/>
        </c:scaling>
        <c:delete val="0"/>
        <c:axPos val="b"/>
        <c:title>
          <c:tx>
            <c:rich>
              <a:bodyPr rot="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Year</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745069312"/>
        <c:crosses val="autoZero"/>
        <c:auto val="1"/>
        <c:lblAlgn val="ctr"/>
        <c:lblOffset val="100"/>
        <c:noMultiLvlLbl val="0"/>
      </c:catAx>
      <c:valAx>
        <c:axId val="1745069312"/>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YoY Inflation Rate (%)</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745068832"/>
        <c:crosses val="autoZero"/>
        <c:crossBetween val="between"/>
        <c:majorUnit val="1"/>
      </c:valAx>
      <c:spPr>
        <a:noFill/>
        <a:ln>
          <a:noFill/>
        </a:ln>
        <a:effectLst/>
      </c:spPr>
    </c:plotArea>
    <c:plotVisOnly val="1"/>
    <c:dispBlanksAs val="gap"/>
    <c:showDLblsOverMax val="0"/>
    <c:extLst>
      <c:ext uri="{0b15fc19-7d7d-44ad-8c2d-2c3a37ce22c3}">
        <chartProps xmlns="https://web.wps.cn/et/2018/main" chartId="{44b5f3b6-3640-430a-9c25-0cf14f89da70}"/>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440" b="1">
                <a:latin typeface="Cambria" panose="02040503050406030204" charset="0"/>
                <a:ea typeface="Cambria" panose="02040503050406030204" charset="0"/>
                <a:cs typeface="Cambria" panose="02040503050406030204" charset="0"/>
                <a:sym typeface="Cambria" panose="02040503050406030204" charset="0"/>
              </a:rPr>
              <a:t>YoY Inflation Rate (URban)- 2017 Onwards</a:t>
            </a:r>
            <a:endParaRPr lang="en-US" sz="144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YoY Inflation Rate</c:f>
              <c:strCache>
                <c:ptCount val="1"/>
                <c:pt idx="0">
                  <c:v>YoY Inflation Rate</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spPr>
              <a:noFill/>
              <a:ln>
                <a:noFill/>
              </a:ln>
              <a:effectLst/>
            </c:spPr>
            <c:txPr>
              <a:bodyPr rot="0" spcFirstLastPara="0" vertOverflow="ellipsis" vert="horz" wrap="square" lIns="38100" tIns="19050" rIns="38100" bIns="19050" anchor="ctr" anchorCtr="1"/>
              <a:lstStyle/>
              <a:p>
                <a:pPr>
                  <a:defRPr lang="en-US" sz="12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'Q2'!$A$74:$A$79</c:f>
              <c:numCache>
                <c:formatCode>General</c:formatCode>
                <c:ptCount val="6"/>
                <c:pt idx="0">
                  <c:v>2018</c:v>
                </c:pt>
                <c:pt idx="1">
                  <c:v>2019</c:v>
                </c:pt>
                <c:pt idx="2">
                  <c:v>2020</c:v>
                </c:pt>
                <c:pt idx="3">
                  <c:v>2021</c:v>
                </c:pt>
                <c:pt idx="4">
                  <c:v>2022</c:v>
                </c:pt>
                <c:pt idx="5">
                  <c:v>2023</c:v>
                </c:pt>
              </c:numCache>
            </c:numRef>
          </c:cat>
          <c:val>
            <c:numRef>
              <c:f>'Q2'!$C$74:$C$79</c:f>
              <c:numCache>
                <c:formatCode>0.00</c:formatCode>
                <c:ptCount val="6"/>
                <c:pt idx="0">
                  <c:v>4.17859187178019</c:v>
                </c:pt>
                <c:pt idx="1">
                  <c:v>4.77522477522478</c:v>
                </c:pt>
                <c:pt idx="2">
                  <c:v>6.31515382659547</c:v>
                </c:pt>
                <c:pt idx="3">
                  <c:v>5.72728269209687</c:v>
                </c:pt>
                <c:pt idx="4">
                  <c:v>6.33974392203618</c:v>
                </c:pt>
                <c:pt idx="5">
                  <c:v>3.31675928634105</c:v>
                </c:pt>
              </c:numCache>
            </c:numRef>
          </c:val>
          <c:smooth val="0"/>
        </c:ser>
        <c:dLbls>
          <c:showLegendKey val="0"/>
          <c:showVal val="1"/>
          <c:showCatName val="0"/>
          <c:showSerName val="0"/>
          <c:showPercent val="0"/>
          <c:showBubbleSize val="0"/>
        </c:dLbls>
        <c:marker val="1"/>
        <c:smooth val="0"/>
        <c:axId val="929768496"/>
        <c:axId val="929769328"/>
      </c:lineChart>
      <c:catAx>
        <c:axId val="929768496"/>
        <c:scaling>
          <c:orientation val="minMax"/>
        </c:scaling>
        <c:delete val="0"/>
        <c:axPos val="b"/>
        <c:title>
          <c:tx>
            <c:rich>
              <a:bodyPr rot="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Year</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929769328"/>
        <c:crosses val="autoZero"/>
        <c:auto val="1"/>
        <c:lblAlgn val="ctr"/>
        <c:lblOffset val="100"/>
        <c:noMultiLvlLbl val="0"/>
      </c:catAx>
      <c:valAx>
        <c:axId val="929769328"/>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b="1">
                    <a:latin typeface="Cambria" panose="02040503050406030204" charset="0"/>
                    <a:ea typeface="Cambria" panose="02040503050406030204" charset="0"/>
                    <a:cs typeface="Cambria" panose="02040503050406030204" charset="0"/>
                    <a:sym typeface="Cambria" panose="02040503050406030204" charset="0"/>
                  </a:rPr>
                  <a:t>YoY Inflation Rate (%)</a:t>
                </a:r>
                <a:endParaRPr lang="en-IN" sz="1200"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en-US" sz="12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929768496"/>
        <c:crosses val="autoZero"/>
        <c:crossBetween val="between"/>
      </c:valAx>
      <c:spPr>
        <a:noFill/>
        <a:ln>
          <a:noFill/>
        </a:ln>
        <a:effectLst/>
      </c:spPr>
    </c:plotArea>
    <c:plotVisOnly val="1"/>
    <c:dispBlanksAs val="gap"/>
    <c:showDLblsOverMax val="0"/>
    <c:extLst>
      <c:ext uri="{0b15fc19-7d7d-44ad-8c2d-2c3a37ce22c3}">
        <chartProps xmlns="https://web.wps.cn/et/2018/main" chartId="{7d9eb385-e352-423f-9dc6-5f9cb8fa8de4}"/>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440">
                <a:latin typeface="Cambria" panose="02040503050406030204" charset="0"/>
                <a:ea typeface="Cambria" panose="02040503050406030204" charset="0"/>
                <a:cs typeface="Cambria" panose="02040503050406030204" charset="0"/>
                <a:sym typeface="Cambria" panose="02040503050406030204" charset="0"/>
              </a:rPr>
              <a:t>Average CPI of Food Products </a:t>
            </a:r>
            <a:endParaRPr lang="en-US" sz="144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Food Index</c:f>
              <c:strCache>
                <c:ptCount val="1"/>
                <c:pt idx="0">
                  <c:v>Food Index</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dLbl>
              <c:idx val="4"/>
              <c:layout>
                <c:manualLayout>
                  <c:x val="-0.022813252321449"/>
                  <c:y val="-0.0122575923893158"/>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57319729450877"/>
                  <c:y val="-0.0181119648737651"/>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00748606519341"/>
                  <c:y val="0.01004568617957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'Q3'!$C$39:$C$50</c:f>
              <c:numCache>
                <c:formatCode>yyyy/mm</c:formatCode>
                <c:ptCount val="12"/>
                <c:pt idx="0" c:formatCode="yyyy/mm">
                  <c:v>44713</c:v>
                </c:pt>
                <c:pt idx="1" c:formatCode="yyyy/mm">
                  <c:v>44743</c:v>
                </c:pt>
                <c:pt idx="2" c:formatCode="yyyy/mm">
                  <c:v>44774</c:v>
                </c:pt>
                <c:pt idx="3" c:formatCode="yyyy/mm">
                  <c:v>44805</c:v>
                </c:pt>
                <c:pt idx="4" c:formatCode="yyyy/mm">
                  <c:v>44835</c:v>
                </c:pt>
                <c:pt idx="5" c:formatCode="yyyy/mm">
                  <c:v>44866</c:v>
                </c:pt>
                <c:pt idx="6" c:formatCode="yyyy/mm">
                  <c:v>44896</c:v>
                </c:pt>
                <c:pt idx="7" c:formatCode="yyyy/mm">
                  <c:v>44927</c:v>
                </c:pt>
                <c:pt idx="8" c:formatCode="yyyy/mm">
                  <c:v>44958</c:v>
                </c:pt>
                <c:pt idx="9" c:formatCode="yyyy/mm">
                  <c:v>44986</c:v>
                </c:pt>
                <c:pt idx="10" c:formatCode="yyyy/mm">
                  <c:v>45017</c:v>
                </c:pt>
                <c:pt idx="11" c:formatCode="yyyy/mm">
                  <c:v>45047</c:v>
                </c:pt>
              </c:numCache>
            </c:numRef>
          </c:cat>
          <c:val>
            <c:numRef>
              <c:f>'Q3'!$R$39:$R$50</c:f>
              <c:numCache>
                <c:formatCode>0.000</c:formatCode>
                <c:ptCount val="12"/>
                <c:pt idx="0">
                  <c:v>172.946153846154</c:v>
                </c:pt>
                <c:pt idx="1">
                  <c:v>173.269230769231</c:v>
                </c:pt>
                <c:pt idx="2">
                  <c:v>173.523076923077</c:v>
                </c:pt>
                <c:pt idx="3">
                  <c:v>174.446153846154</c:v>
                </c:pt>
                <c:pt idx="4">
                  <c:v>175.730769230769</c:v>
                </c:pt>
                <c:pt idx="5">
                  <c:v>175.976923076923</c:v>
                </c:pt>
                <c:pt idx="6">
                  <c:v>175.161538461538</c:v>
                </c:pt>
                <c:pt idx="7">
                  <c:v>175.630769230769</c:v>
                </c:pt>
                <c:pt idx="8">
                  <c:v>174.284615384615</c:v>
                </c:pt>
                <c:pt idx="9">
                  <c:v>174.292307692308</c:v>
                </c:pt>
                <c:pt idx="10">
                  <c:v>174.938461538462</c:v>
                </c:pt>
                <c:pt idx="11">
                  <c:v>176.207692307692</c:v>
                </c:pt>
              </c:numCache>
            </c:numRef>
          </c:val>
          <c:smooth val="0"/>
        </c:ser>
        <c:dLbls>
          <c:showLegendKey val="0"/>
          <c:showVal val="1"/>
          <c:showCatName val="0"/>
          <c:showSerName val="0"/>
          <c:showPercent val="0"/>
          <c:showBubbleSize val="0"/>
        </c:dLbls>
        <c:marker val="1"/>
        <c:smooth val="0"/>
        <c:axId val="1954277280"/>
        <c:axId val="1954269600"/>
      </c:lineChart>
      <c:dateAx>
        <c:axId val="1954277280"/>
        <c:scaling>
          <c:orientation val="minMax"/>
        </c:scaling>
        <c:delete val="0"/>
        <c:axPos val="b"/>
        <c:title>
          <c:tx>
            <c:rich>
              <a:bodyPr rot="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Year-Month</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54269600"/>
        <c:crosses val="autoZero"/>
        <c:auto val="1"/>
        <c:lblOffset val="100"/>
        <c:baseTimeUnit val="months"/>
      </c:dateAx>
      <c:valAx>
        <c:axId val="1954269600"/>
        <c:scaling>
          <c:orientation val="minMax"/>
        </c:scaling>
        <c:delete val="0"/>
        <c:axPos val="l"/>
        <c:title>
          <c:tx>
            <c:rich>
              <a:bodyPr rot="-54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Food Index</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_);[Red]\(0\)" sourceLinked="0"/>
        <c:majorTickMark val="none"/>
        <c:minorTickMark val="none"/>
        <c:tickLblPos val="nextTo"/>
        <c:spPr>
          <a:noFill/>
          <a:ln>
            <a:noFill/>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54277280"/>
        <c:crosses val="autoZero"/>
        <c:crossBetween val="between"/>
      </c:valAx>
      <c:spPr>
        <a:noFill/>
        <a:ln>
          <a:noFill/>
        </a:ln>
        <a:effectLst/>
      </c:spPr>
    </c:plotArea>
    <c:plotVisOnly val="1"/>
    <c:dispBlanksAs val="gap"/>
    <c:showDLblsOverMax val="0"/>
    <c:extLst>
      <c:ext uri="{0b15fc19-7d7d-44ad-8c2d-2c3a37ce22c3}">
        <chartProps xmlns="https://web.wps.cn/et/2018/main" chartId="{7e507126-a408-466a-8b71-7247674afa3a}"/>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Month-on-Month Inflation (%)</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MoM Inflation (%)</c:f>
              <c:strCache>
                <c:ptCount val="1"/>
                <c:pt idx="0">
                  <c:v>MoM Inflation (%)</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spPr>
              <a:noFill/>
              <a:ln>
                <a:noFill/>
              </a:ln>
              <a:effectLst/>
            </c:spPr>
            <c:txPr>
              <a:bodyPr rot="0" spcFirstLastPara="0" vertOverflow="ellipsis" vert="horz" wrap="square" lIns="38100" tIns="19050" rIns="38100" bIns="19050" anchor="ctr" anchorCtr="1"/>
              <a:lstStyle/>
              <a:p>
                <a:pPr>
                  <a:defRPr lang="en-US" sz="100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'[All_India_Index_Upto_April23 -MSI.xlsx]Q3'!$C$4:$C$14</c:f>
              <c:numCache>
                <c:formatCode>yyyy/mm</c:formatCode>
                <c:ptCount val="11"/>
                <c:pt idx="0" c:formatCode="yyyy/mm">
                  <c:v>44743</c:v>
                </c:pt>
                <c:pt idx="1" c:formatCode="yyyy/mm">
                  <c:v>44774</c:v>
                </c:pt>
                <c:pt idx="2" c:formatCode="yyyy/mm">
                  <c:v>44805</c:v>
                </c:pt>
                <c:pt idx="3" c:formatCode="yyyy/mm">
                  <c:v>44835</c:v>
                </c:pt>
                <c:pt idx="4" c:formatCode="yyyy/mm">
                  <c:v>44866</c:v>
                </c:pt>
                <c:pt idx="5" c:formatCode="yyyy/mm">
                  <c:v>44896</c:v>
                </c:pt>
                <c:pt idx="6" c:formatCode="yyyy/mm">
                  <c:v>44927</c:v>
                </c:pt>
                <c:pt idx="7" c:formatCode="yyyy/mm">
                  <c:v>44958</c:v>
                </c:pt>
                <c:pt idx="8" c:formatCode="yyyy/mm">
                  <c:v>44986</c:v>
                </c:pt>
                <c:pt idx="9" c:formatCode="yyyy/mm">
                  <c:v>45017</c:v>
                </c:pt>
                <c:pt idx="10" c:formatCode="yyyy/mm">
                  <c:v>45047</c:v>
                </c:pt>
              </c:numCache>
            </c:numRef>
          </c:cat>
          <c:val>
            <c:numRef>
              <c:f>'[All_India_Index_Upto_April23 -MSI.xlsx]Q3'!$S$4:$S$14</c:f>
              <c:numCache>
                <c:formatCode>0.00</c:formatCode>
                <c:ptCount val="11"/>
                <c:pt idx="0">
                  <c:v>0.194526725319433</c:v>
                </c:pt>
                <c:pt idx="1">
                  <c:v>0.12796187618585</c:v>
                </c:pt>
                <c:pt idx="2">
                  <c:v>0.515600211528295</c:v>
                </c:pt>
                <c:pt idx="3">
                  <c:v>0.719014424130827</c:v>
                </c:pt>
                <c:pt idx="4">
                  <c:v>-0.0217646802768517</c:v>
                </c:pt>
                <c:pt idx="5">
                  <c:v>-0.583420411006622</c:v>
                </c:pt>
                <c:pt idx="6">
                  <c:v>0.407287378470697</c:v>
                </c:pt>
                <c:pt idx="7">
                  <c:v>-0.593187072011172</c:v>
                </c:pt>
                <c:pt idx="8">
                  <c:v>0.00438769689789929</c:v>
                </c:pt>
                <c:pt idx="9">
                  <c:v>0.456300456300479</c:v>
                </c:pt>
                <c:pt idx="10">
                  <c:v>0.755590496156528</c:v>
                </c:pt>
              </c:numCache>
            </c:numRef>
          </c:val>
          <c:smooth val="0"/>
        </c:ser>
        <c:dLbls>
          <c:showLegendKey val="0"/>
          <c:showVal val="1"/>
          <c:showCatName val="0"/>
          <c:showSerName val="0"/>
          <c:showPercent val="0"/>
          <c:showBubbleSize val="0"/>
        </c:dLbls>
        <c:marker val="1"/>
        <c:smooth val="0"/>
        <c:axId val="1946995168"/>
        <c:axId val="1946979328"/>
      </c:lineChart>
      <c:dateAx>
        <c:axId val="1946995168"/>
        <c:scaling>
          <c:orientation val="minMax"/>
        </c:scaling>
        <c:delete val="0"/>
        <c:axPos val="b"/>
        <c:title>
          <c:tx>
            <c:rich>
              <a:bodyPr rot="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Year- Month</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46979328"/>
        <c:crosses val="autoZero"/>
        <c:auto val="1"/>
        <c:lblOffset val="100"/>
        <c:baseTimeUnit val="months"/>
      </c:dateAx>
      <c:valAx>
        <c:axId val="1946979328"/>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a:defRPr lang="en-US" sz="10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b="1">
                    <a:latin typeface="Cambria" panose="02040503050406030204" charset="0"/>
                    <a:ea typeface="Cambria" panose="02040503050406030204" charset="0"/>
                    <a:cs typeface="Cambria" panose="02040503050406030204" charset="0"/>
                    <a:sym typeface="Cambria" panose="02040503050406030204" charset="0"/>
                  </a:rPr>
                  <a:t>Month-on-Month (%)</a:t>
                </a:r>
                <a:endParaRPr lang="en-IN" b="1">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en-US" sz="900" b="1"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946995168"/>
        <c:crosses val="autoZero"/>
        <c:crossBetween val="between"/>
      </c:valAx>
      <c:spPr>
        <a:noFill/>
        <a:ln>
          <a:noFill/>
        </a:ln>
        <a:effectLst/>
      </c:spPr>
    </c:plotArea>
    <c:plotVisOnly val="1"/>
    <c:dispBlanksAs val="gap"/>
    <c:showDLblsOverMax val="0"/>
    <c:extLst>
      <c:ext uri="{0b15fc19-7d7d-44ad-8c2d-2c3a37ce22c3}">
        <chartProps xmlns="https://web.wps.cn/et/2018/main" chartId="{a7cb355d-96f8-45ed-b199-823473e25e99}"/>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b="1">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440" b="1"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US" sz="1440">
                <a:latin typeface="Cambria" panose="02040503050406030204" charset="0"/>
                <a:ea typeface="Cambria" panose="02040503050406030204" charset="0"/>
                <a:cs typeface="Cambria" panose="02040503050406030204" charset="0"/>
                <a:sym typeface="Cambria" panose="02040503050406030204" charset="0"/>
              </a:rPr>
              <a:t>Average CPI of Food Products </a:t>
            </a:r>
            <a:endParaRPr lang="en-US" sz="144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autoTitleDeleted val="0"/>
    <c:plotArea>
      <c:layout/>
      <c:lineChart>
        <c:grouping val="standard"/>
        <c:varyColors val="0"/>
        <c:ser>
          <c:idx val="0"/>
          <c:order val="0"/>
          <c:tx>
            <c:strRef>
              <c:f>Food Index</c:f>
              <c:strCache>
                <c:ptCount val="1"/>
                <c:pt idx="0">
                  <c:v>Food Index</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circle"/>
            <c:size val="6"/>
            <c:spPr>
              <a:solidFill>
                <a:schemeClr val="accent1"/>
              </a:solidFill>
              <a:ln w="19050">
                <a:solidFill>
                  <a:schemeClr val="lt1"/>
                </a:solidFill>
              </a:ln>
              <a:effectLst>
                <a:outerShdw blurRad="50800" dist="25400" dir="5400000" algn="t" rotWithShape="0">
                  <a:schemeClr val="accent1">
                    <a:lumMod val="50000"/>
                    <a:alpha val="30000"/>
                  </a:schemeClr>
                </a:outerShdw>
              </a:effectLst>
            </c:spPr>
          </c:marker>
          <c:dLbls>
            <c:dLbl>
              <c:idx val="1"/>
              <c:layout>
                <c:manualLayout>
                  <c:x val="0"/>
                  <c:y val="-0.0450412349333897"/>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37727326756211"/>
                  <c:y val="0.140833157115669"/>
                </c:manualLayout>
              </c:layout>
              <c:dLblPos val="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285272792107453"/>
                  <c:y val="0.160710509621484"/>
                </c:manualLayout>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dk1">
                        <a:lumMod val="75000"/>
                        <a:lumOff val="25000"/>
                      </a:schemeClr>
                    </a:solidFill>
                    <a:latin typeface="Cambria" panose="02040503050406030204" charset="0"/>
                    <a:ea typeface="Cambria" panose="02040503050406030204" charset="0"/>
                    <a:cs typeface="Cambria" panose="02040503050406030204" charset="0"/>
                    <a:sym typeface="Cambria" panose="02040503050406030204" charset="0"/>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'[All_India_Index_Upto_April23 -MSI.xlsx]Q3'!$C$73:$C$84</c:f>
              <c:numCache>
                <c:formatCode>yyyy/mm</c:formatCode>
                <c:ptCount val="12"/>
                <c:pt idx="0" c:formatCode="yyyy/mm">
                  <c:v>44713</c:v>
                </c:pt>
                <c:pt idx="1" c:formatCode="yyyy/mm">
                  <c:v>44743</c:v>
                </c:pt>
                <c:pt idx="2" c:formatCode="yyyy/mm">
                  <c:v>44774</c:v>
                </c:pt>
                <c:pt idx="3" c:formatCode="yyyy/mm">
                  <c:v>44805</c:v>
                </c:pt>
                <c:pt idx="4" c:formatCode="yyyy/mm">
                  <c:v>44835</c:v>
                </c:pt>
                <c:pt idx="5" c:formatCode="yyyy/mm">
                  <c:v>44866</c:v>
                </c:pt>
                <c:pt idx="6" c:formatCode="yyyy/mm">
                  <c:v>44896</c:v>
                </c:pt>
                <c:pt idx="7" c:formatCode="yyyy/mm">
                  <c:v>44927</c:v>
                </c:pt>
                <c:pt idx="8" c:formatCode="yyyy/mm">
                  <c:v>44958</c:v>
                </c:pt>
                <c:pt idx="9" c:formatCode="yyyy/mm">
                  <c:v>44986</c:v>
                </c:pt>
                <c:pt idx="10" c:formatCode="yyyy/mm">
                  <c:v>45017</c:v>
                </c:pt>
                <c:pt idx="11" c:formatCode="yyyy/mm">
                  <c:v>45047</c:v>
                </c:pt>
              </c:numCache>
            </c:numRef>
          </c:cat>
          <c:val>
            <c:numRef>
              <c:f>'[All_India_Index_Upto_April23 -MSI.xlsx]Q3'!$R$73:$R$84</c:f>
              <c:numCache>
                <c:formatCode>0.000</c:formatCode>
                <c:ptCount val="12"/>
                <c:pt idx="0">
                  <c:v>175.961538461538</c:v>
                </c:pt>
                <c:pt idx="1">
                  <c:v>176.276923076923</c:v>
                </c:pt>
                <c:pt idx="2">
                  <c:v>176.438461538462</c:v>
                </c:pt>
                <c:pt idx="3">
                  <c:v>177.415384615385</c:v>
                </c:pt>
                <c:pt idx="4">
                  <c:v>178.638461538462</c:v>
                </c:pt>
                <c:pt idx="5">
                  <c:v>178.030769230769</c:v>
                </c:pt>
                <c:pt idx="6">
                  <c:v>176.6</c:v>
                </c:pt>
                <c:pt idx="7">
                  <c:v>177.707692307692</c:v>
                </c:pt>
                <c:pt idx="8">
                  <c:v>177.169230769231</c:v>
                </c:pt>
                <c:pt idx="9">
                  <c:v>177.184615384615</c:v>
                </c:pt>
                <c:pt idx="10">
                  <c:v>178.284615384615</c:v>
                </c:pt>
                <c:pt idx="11">
                  <c:v>179.623076923077</c:v>
                </c:pt>
              </c:numCache>
            </c:numRef>
          </c:val>
          <c:smooth val="0"/>
        </c:ser>
        <c:dLbls>
          <c:showLegendKey val="0"/>
          <c:showVal val="1"/>
          <c:showCatName val="0"/>
          <c:showSerName val="0"/>
          <c:showPercent val="0"/>
          <c:showBubbleSize val="0"/>
        </c:dLbls>
        <c:marker val="1"/>
        <c:smooth val="0"/>
        <c:axId val="1237640000"/>
        <c:axId val="1237632512"/>
      </c:lineChart>
      <c:dateAx>
        <c:axId val="1237640000"/>
        <c:scaling>
          <c:orientation val="minMax"/>
        </c:scaling>
        <c:delete val="0"/>
        <c:axPos val="b"/>
        <c:title>
          <c:tx>
            <c:rich>
              <a:bodyPr rot="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Year-Month</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overlay val="0"/>
          <c:spPr>
            <a:noFill/>
            <a:ln>
              <a:noFill/>
            </a:ln>
            <a:effectLst/>
          </c:spPr>
        </c:title>
        <c:numFmt formatCode="yyyy/mm"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237632512"/>
        <c:crosses val="autoZero"/>
        <c:auto val="1"/>
        <c:lblOffset val="100"/>
        <c:baseTimeUnit val="months"/>
      </c:dateAx>
      <c:valAx>
        <c:axId val="1237632512"/>
        <c:scaling>
          <c:orientation val="minMax"/>
        </c:scaling>
        <c:delete val="0"/>
        <c:axPos val="l"/>
        <c:title>
          <c:tx>
            <c:rich>
              <a:bodyPr rot="-54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r>
                  <a:rPr lang="en-IN" sz="1200">
                    <a:latin typeface="Cambria" panose="02040503050406030204" charset="0"/>
                    <a:ea typeface="Cambria" panose="02040503050406030204" charset="0"/>
                    <a:cs typeface="Cambria" panose="02040503050406030204" charset="0"/>
                    <a:sym typeface="Cambria" panose="02040503050406030204" charset="0"/>
                  </a:rPr>
                  <a:t>Food Index</a:t>
                </a:r>
                <a:endParaRPr lang="en-IN" sz="1200">
                  <a:latin typeface="Cambria" panose="02040503050406030204" charset="0"/>
                  <a:ea typeface="Cambria" panose="02040503050406030204" charset="0"/>
                  <a:cs typeface="Cambria" panose="02040503050406030204" charset="0"/>
                  <a:sym typeface="Cambria" panose="02040503050406030204" charset="0"/>
                </a:endParaRPr>
              </a:p>
            </c:rich>
          </c:tx>
          <c:layout>
            <c:manualLayout>
              <c:xMode val="edge"/>
              <c:yMode val="edge"/>
              <c:x val="0.0261531097020923"/>
              <c:y val="0.33557416594602"/>
            </c:manualLayout>
          </c:layout>
          <c:overlay val="0"/>
          <c:spPr>
            <a:noFill/>
            <a:ln>
              <a:noFill/>
            </a:ln>
            <a:effectLst/>
          </c:spPr>
        </c:title>
        <c:numFmt formatCode="0_);[Red]\(0\)" sourceLinked="0"/>
        <c:majorTickMark val="none"/>
        <c:minorTickMark val="none"/>
        <c:tickLblPos val="nextTo"/>
        <c:spPr>
          <a:noFill/>
          <a:ln>
            <a:noFill/>
          </a:ln>
          <a:effectLst/>
        </c:spPr>
        <c:txPr>
          <a:bodyPr rot="-60000000" spcFirstLastPara="0" vertOverflow="ellipsis" vert="horz" wrap="square" anchor="ctr" anchorCtr="1"/>
          <a:lstStyle/>
          <a:p>
            <a:pPr>
              <a:defRPr lang="en-US" sz="1200" b="0" i="0" u="none" strike="noStrike" kern="1200" baseline="0">
                <a:solidFill>
                  <a:schemeClr val="dk1">
                    <a:lumMod val="65000"/>
                    <a:lumOff val="35000"/>
                  </a:schemeClr>
                </a:solidFill>
                <a:latin typeface="Cambria" panose="02040503050406030204" charset="0"/>
                <a:ea typeface="Cambria" panose="02040503050406030204" charset="0"/>
                <a:cs typeface="Cambria" panose="02040503050406030204" charset="0"/>
                <a:sym typeface="Cambria" panose="02040503050406030204" charset="0"/>
              </a:defRPr>
            </a:pPr>
          </a:p>
        </c:txPr>
        <c:crossAx val="1237640000"/>
        <c:crosses val="autoZero"/>
        <c:crossBetween val="between"/>
      </c:valAx>
      <c:spPr>
        <a:noFill/>
        <a:ln>
          <a:noFill/>
        </a:ln>
        <a:effectLst/>
      </c:spPr>
    </c:plotArea>
    <c:plotVisOnly val="1"/>
    <c:dispBlanksAs val="gap"/>
    <c:showDLblsOverMax val="0"/>
    <c:extLst>
      <c:ext uri="{0b15fc19-7d7d-44ad-8c2d-2c3a37ce22c3}">
        <chartProps xmlns="https://web.wps.cn/et/2018/main" chartId="{c68eddcd-da0f-4395-b0bd-dd8446bb2343}"/>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200">
          <a:latin typeface="Cambria" panose="02040503050406030204" charset="0"/>
          <a:ea typeface="Cambria" panose="02040503050406030204" charset="0"/>
          <a:cs typeface="Cambria" panose="02040503050406030204" charset="0"/>
          <a:sym typeface="Cambria" panose="020405030504060302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10007">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100000">
            <a:schemeClr val="phClr"/>
          </a:gs>
          <a:gs pos="0">
            <a:schemeClr val="phClr">
              <a:hueOff val="-1670000"/>
            </a:schemeClr>
          </a:gs>
        </a:gsLst>
        <a:lin ang="5400000" scaled="0"/>
      </a:gradFill>
      <a:ln>
        <a:gradFill>
          <a:gsLst>
            <a:gs pos="100000">
              <a:schemeClr val="phClr">
                <a:lumMod val="75000"/>
              </a:schemeClr>
            </a:gs>
            <a:gs pos="0">
              <a:schemeClr val="phClr">
                <a:lumMod val="75000"/>
                <a:hueOff val="-1670000"/>
              </a:schemeClr>
            </a:gs>
          </a:gsLst>
          <a:lin ang="4620000" scaled="0"/>
        </a:grad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10007">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100000">
            <a:schemeClr val="phClr"/>
          </a:gs>
          <a:gs pos="0">
            <a:schemeClr val="phClr">
              <a:hueOff val="-1670000"/>
            </a:schemeClr>
          </a:gs>
        </a:gsLst>
        <a:lin ang="5400000" scaled="0"/>
      </a:gradFill>
      <a:ln>
        <a:gradFill>
          <a:gsLst>
            <a:gs pos="100000">
              <a:schemeClr val="phClr">
                <a:lumMod val="75000"/>
              </a:schemeClr>
            </a:gs>
            <a:gs pos="0">
              <a:schemeClr val="phClr">
                <a:lumMod val="75000"/>
                <a:hueOff val="-1670000"/>
              </a:schemeClr>
            </a:gs>
          </a:gsLst>
          <a:lin ang="4620000" scaled="0"/>
        </a:grad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10007">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100000">
            <a:schemeClr val="phClr"/>
          </a:gs>
          <a:gs pos="0">
            <a:schemeClr val="phClr">
              <a:hueOff val="-1670000"/>
            </a:schemeClr>
          </a:gs>
        </a:gsLst>
        <a:lin ang="5400000" scaled="0"/>
      </a:gradFill>
      <a:ln>
        <a:gradFill>
          <a:gsLst>
            <a:gs pos="100000">
              <a:schemeClr val="phClr">
                <a:lumMod val="75000"/>
              </a:schemeClr>
            </a:gs>
            <a:gs pos="0">
              <a:schemeClr val="phClr">
                <a:lumMod val="75000"/>
                <a:hueOff val="-1670000"/>
              </a:schemeClr>
            </a:gs>
          </a:gsLst>
          <a:lin ang="4620000" scaled="0"/>
        </a:grad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10061">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styleClr val="auto"/>
    </cs:effectRef>
    <cs:fontRef idx="minor">
      <a:schemeClr val="dk1"/>
    </cs:fontRef>
    <cs:spPr>
      <a:ln w="19050">
        <a:solidFill>
          <a:schemeClr val="lt1"/>
        </a:solidFill>
      </a:ln>
      <a:effectLst>
        <a:outerShdw blurRad="50800" dist="25400" dir="5400000" algn="t" rotWithShape="0">
          <a:schemeClr val="phClr">
            <a:lumMod val="50000"/>
            <a:alpha val="30000"/>
          </a:schemeClr>
        </a:outerShdw>
      </a:effectLst>
    </cs:spPr>
  </cs:dataPointMarker>
  <cs:dataPointMarkerLayout symbol="circle" size="6"/>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microsoft.com/office/2007/relationships/hdphoto" Target="../media/image2.wdp"/><Relationship Id="rId8" Type="http://schemas.openxmlformats.org/officeDocument/2006/relationships/image" Target="NULL" TargetMode="External"/><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microsoft.com/office/2007/relationships/hdphoto" Target="../media/image4.wdp"/><Relationship Id="rId11" Type="http://schemas.openxmlformats.org/officeDocument/2006/relationships/image" Target="../media/image3.png"/><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8.xml"/><Relationship Id="rId8" Type="http://schemas.microsoft.com/office/2007/relationships/hdphoto" Target="../media/image10.wdp"/><Relationship Id="rId7" Type="http://schemas.openxmlformats.org/officeDocument/2006/relationships/image" Target="NULL" TargetMode="External"/><Relationship Id="rId6" Type="http://schemas.openxmlformats.org/officeDocument/2006/relationships/image" Target="../media/image9.png"/><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microsoft.com/office/2007/relationships/hdphoto" Target="../media/image12.wdp"/><Relationship Id="rId10"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20.xml"/><Relationship Id="rId7" Type="http://schemas.microsoft.com/office/2007/relationships/hdphoto" Target="../media/image6.wdp"/><Relationship Id="rId6" Type="http://schemas.openxmlformats.org/officeDocument/2006/relationships/image" Target="NULL" TargetMode="External"/><Relationship Id="rId5" Type="http://schemas.openxmlformats.org/officeDocument/2006/relationships/image" Target="../media/image5.png"/><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microsoft.com/office/2007/relationships/hdphoto" Target="../media/image8.wd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tags" Target="../tags/tag3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8" name="Rectangle 41712_#color_$lt2_$lt1-2497&amp;1692"/>
          <p:cNvSpPr/>
          <p:nvPr userDrawn="1">
            <p:custDataLst>
              <p:tags r:id="rId2"/>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p>
        </p:txBody>
      </p:sp>
      <p:sp>
        <p:nvSpPr>
          <p:cNvPr id="9" name="Ellipse 3 (Stroke)_#color_$accent1_$accent1-2499&amp;1970"/>
          <p:cNvSpPr/>
          <p:nvPr userDrawn="1">
            <p:custDataLst>
              <p:tags r:id="rId3"/>
            </p:custDataLst>
          </p:nvPr>
        </p:nvSpPr>
        <p:spPr>
          <a:xfrm rot="18000000">
            <a:off x="607058" y="530854"/>
            <a:ext cx="1512791" cy="1512791"/>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1973"/>
          <p:cNvSpPr/>
          <p:nvPr userDrawn="1">
            <p:custDataLst>
              <p:tags r:id="rId4"/>
            </p:custDataLst>
          </p:nvPr>
        </p:nvSpPr>
        <p:spPr>
          <a:xfrm>
            <a:off x="4654686" y="1287993"/>
            <a:ext cx="7537311" cy="5570007"/>
          </a:xfrm>
          <a:custGeom>
            <a:avLst/>
            <a:gdLst/>
            <a:ahLst/>
            <a:cxnLst/>
            <a:rect l="l" t="t" r="r" b="b"/>
            <a:pathLst>
              <a:path w="7537311" h="5570007">
                <a:moveTo>
                  <a:pt x="7537310" y="1653197"/>
                </a:moveTo>
                <a:cubicBezTo>
                  <a:pt x="7210044" y="1223395"/>
                  <a:pt x="6793840" y="850050"/>
                  <a:pt x="6296724" y="563039"/>
                </a:cubicBezTo>
                <a:cubicBezTo>
                  <a:pt x="4289158" y="-596028"/>
                  <a:pt x="1722107" y="91815"/>
                  <a:pt x="563039" y="2099374"/>
                </a:cubicBezTo>
                <a:cubicBezTo>
                  <a:pt x="-70213" y="3196196"/>
                  <a:pt x="-152173" y="4460037"/>
                  <a:pt x="231184" y="5570004"/>
                </a:cubicBezTo>
                <a:lnTo>
                  <a:pt x="3268116" y="5570004"/>
                </a:lnTo>
                <a:cubicBezTo>
                  <a:pt x="2554262" y="5087214"/>
                  <a:pt x="2325154" y="4127310"/>
                  <a:pt x="2762745" y="3369374"/>
                </a:cubicBezTo>
                <a:cubicBezTo>
                  <a:pt x="3220402" y="2576678"/>
                  <a:pt x="4234028" y="2305075"/>
                  <a:pt x="5026724" y="2762745"/>
                </a:cubicBezTo>
                <a:cubicBezTo>
                  <a:pt x="5819419" y="3220402"/>
                  <a:pt x="6091022" y="4234028"/>
                  <a:pt x="5633364" y="5026724"/>
                </a:cubicBezTo>
                <a:cubicBezTo>
                  <a:pt x="5503774" y="5251171"/>
                  <a:pt x="5329619" y="5433835"/>
                  <a:pt x="5128539" y="5570004"/>
                </a:cubicBezTo>
                <a:lnTo>
                  <a:pt x="7537310" y="5570004"/>
                </a:lnTo>
                <a:lnTo>
                  <a:pt x="7537310" y="1653197"/>
                </a:lnTo>
              </a:path>
            </a:pathLst>
          </a:custGeom>
          <a:gradFill>
            <a:gsLst>
              <a:gs pos="0">
                <a:schemeClr val="accent1">
                  <a:alpha val="80000"/>
                </a:schemeClr>
              </a:gs>
              <a:gs pos="100000">
                <a:schemeClr val="accent1">
                  <a:alpha val="0"/>
                </a:schemeClr>
              </a:gs>
            </a:gsLst>
            <a:lin ang="1173557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1 (Stroke)_#color_$accent1_$accent1-2499&amp;1976"/>
          <p:cNvSpPr/>
          <p:nvPr userDrawn="1">
            <p:custDataLst>
              <p:tags r:id="rId5"/>
            </p:custDataLst>
          </p:nvPr>
        </p:nvSpPr>
        <p:spPr>
          <a:xfrm>
            <a:off x="5061458" y="0"/>
            <a:ext cx="7130538" cy="5729093"/>
          </a:xfrm>
          <a:custGeom>
            <a:avLst/>
            <a:gdLst/>
            <a:ahLst/>
            <a:cxnLst/>
            <a:rect l="l" t="t" r="r" b="b"/>
            <a:pathLst>
              <a:path w="7130538" h="5729093">
                <a:moveTo>
                  <a:pt x="2597976" y="0"/>
                </a:moveTo>
                <a:cubicBezTo>
                  <a:pt x="2888412" y="1061763"/>
                  <a:pt x="3581235" y="2013877"/>
                  <a:pt x="4609846" y="2607742"/>
                </a:cubicBezTo>
                <a:cubicBezTo>
                  <a:pt x="5403393" y="3065894"/>
                  <a:pt x="6281674" y="3244367"/>
                  <a:pt x="7130542" y="3173730"/>
                </a:cubicBezTo>
                <a:lnTo>
                  <a:pt x="7130542" y="5719559"/>
                </a:lnTo>
                <a:cubicBezTo>
                  <a:pt x="5849061" y="5787123"/>
                  <a:pt x="4533989" y="5496890"/>
                  <a:pt x="3339846" y="4807445"/>
                </a:cubicBezTo>
                <a:cubicBezTo>
                  <a:pt x="1494117" y="3741814"/>
                  <a:pt x="329867" y="1949120"/>
                  <a:pt x="0" y="0"/>
                </a:cubicBezTo>
                <a:lnTo>
                  <a:pt x="2597976" y="0"/>
                </a:lnTo>
              </a:path>
            </a:pathLst>
          </a:custGeom>
          <a:gradFill>
            <a:gsLst>
              <a:gs pos="0">
                <a:schemeClr val="accent1">
                  <a:alpha val="8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3" name="图片 12" descr="C:/Users/kingsoft/AppData/Local/Temp/fig2wpp/@png2x_pic1-2490&amp;1162.png"/>
          <p:cNvPicPr>
            <a:picLocks noChangeAspect="1"/>
          </p:cNvPicPr>
          <p:nvPr userDrawn="1">
            <p:custDataLst>
              <p:tags r:id="rId6"/>
            </p:custDataLst>
          </p:nvPr>
        </p:nvPicPr>
        <p:blipFill>
          <a:blip r:embed="rId7" r:link="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25000" contrast="60000"/>
                    </a14:imgEffect>
                    <a14:imgEffect>
                      <a14:colorTemperature colorTemp="5900"/>
                    </a14:imgEffect>
                    <a14:imgEffect>
                      <a14:saturation sat="400000"/>
                    </a14:imgEffect>
                  </a14:imgLayer>
                </a14:imgProps>
              </a:ext>
            </a:extLst>
          </a:blip>
          <a:stretch>
            <a:fillRect/>
          </a:stretch>
        </p:blipFill>
        <p:spPr>
          <a:xfrm>
            <a:off x="5918200" y="0"/>
            <a:ext cx="6273800" cy="6858000"/>
          </a:xfrm>
          <a:prstGeom prst="rect">
            <a:avLst/>
          </a:prstGeom>
        </p:spPr>
      </p:pic>
      <p:pic>
        <p:nvPicPr>
          <p:cNvPr id="15" name="图片 14" descr="C:/Users/kingsoft/AppData/Local/Temp/fig2wpp/@png2x_pic2-2497&amp;1319.png"/>
          <p:cNvPicPr>
            <a:picLocks noChangeAspect="1"/>
          </p:cNvPicPr>
          <p:nvPr userDrawn="1">
            <p:custDataLst>
              <p:tags r:id="rId10"/>
            </p:custDataLst>
          </p:nvPr>
        </p:nvPicPr>
        <p:blipFill>
          <a:blip r:embed="rId11" r:link="rId8">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25000" contrast="60000"/>
                    </a14:imgEffect>
                  </a14:imgLayer>
                </a14:imgProps>
              </a:ext>
            </a:extLst>
          </a:blip>
          <a:stretch>
            <a:fillRect/>
          </a:stretch>
        </p:blipFill>
        <p:spPr>
          <a:xfrm>
            <a:off x="7929880" y="870585"/>
            <a:ext cx="3313430" cy="3271520"/>
          </a:xfrm>
          <a:prstGeom prst="rect">
            <a:avLst/>
          </a:prstGeom>
        </p:spPr>
      </p:pic>
      <p:sp>
        <p:nvSpPr>
          <p:cNvPr id="2" name="标题 1"/>
          <p:cNvSpPr>
            <a:spLocks noGrp="1"/>
          </p:cNvSpPr>
          <p:nvPr>
            <p:ph type="ctrTitle" hasCustomPrompt="1"/>
            <p:custDataLst>
              <p:tags r:id="rId13"/>
            </p:custDataLst>
          </p:nvPr>
        </p:nvSpPr>
        <p:spPr>
          <a:xfrm>
            <a:off x="975869" y="1194896"/>
            <a:ext cx="6075525" cy="4459954"/>
          </a:xfrm>
        </p:spPr>
        <p:txBody>
          <a:bodyPr wrap="square" anchor="ctr">
            <a:normAutofit/>
          </a:bodyPr>
          <a:lstStyle>
            <a:lvl1pPr algn="l">
              <a:lnSpc>
                <a:spcPct val="100000"/>
              </a:lnSpc>
              <a:defRPr sz="5800">
                <a:solidFill>
                  <a:schemeClr val="tx2"/>
                </a:solidFill>
                <a:latin typeface="+mj-lt"/>
              </a:defRPr>
            </a:lvl1pPr>
          </a:lstStyle>
          <a:p>
            <a:r>
              <a:rPr lang="en-US">
                <a:latin typeface="+mj-lt"/>
              </a:rPr>
              <a:t>Xiaomi14s Mobile Phone Product Launch Presentation</a:t>
            </a:r>
            <a:endParaRPr lang="en-US" dirty="0"/>
          </a:p>
        </p:txBody>
      </p:sp>
      <p:sp>
        <p:nvSpPr>
          <p:cNvPr id="4" name="日期占位符 3"/>
          <p:cNvSpPr>
            <a:spLocks noGrp="1"/>
          </p:cNvSpPr>
          <p:nvPr>
            <p:ph type="dt" sz="half" idx="10"/>
            <p:custDataLst>
              <p:tags r:id="rId1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5"/>
            </p:custDataLst>
          </p:nvPr>
        </p:nvSpPr>
        <p:spPr/>
        <p:txBody>
          <a:bodyPr>
            <a:normAutofit/>
          </a:bodyPr>
          <a:lstStyle/>
          <a:p>
            <a:endParaRPr lang="en-US" dirty="0"/>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7"/>
            </p:custDataLst>
          </p:nvPr>
        </p:nvSpPr>
        <p:spPr>
          <a:xfrm>
            <a:off x="975870" y="5747947"/>
            <a:ext cx="5265606" cy="534160"/>
          </a:xfrm>
        </p:spPr>
        <p:txBody>
          <a:bodyPr wrap="square" anchor="t">
            <a:normAutofit/>
          </a:bodyPr>
          <a:lstStyle>
            <a:lvl1pPr marL="0" indent="0" algn="l">
              <a:lnSpc>
                <a:spcPct val="100000"/>
              </a:lnSpc>
              <a:buNone/>
              <a:defRPr sz="240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4800" y="360000"/>
            <a:ext cx="10800000" cy="720000"/>
          </a:xfrm>
        </p:spPr>
        <p:txBody>
          <a:bodyPr wrap="square">
            <a:normAutofit/>
          </a:bodyPr>
          <a:lstStyle>
            <a:lvl1pPr>
              <a:defRPr>
                <a:latin typeface="+mj-lt"/>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4800" y="1296000"/>
            <a:ext cx="10799998" cy="576000"/>
          </a:xfrm>
        </p:spPr>
        <p:txBody>
          <a:bodyPr wrap="square" anchor="t">
            <a:normAutofit/>
          </a:bodyPr>
          <a:lstStyle>
            <a:lvl1pPr marL="0" indent="0">
              <a:buNone/>
              <a:defRPr sz="2800" b="0">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8" name="Rectangle 41712_#color_$lt2_$lt1-2499&amp;2010"/>
          <p:cNvSpPr/>
          <p:nvPr userDrawn="1">
            <p:custDataLst>
              <p:tags r:id="rId2"/>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p>
        </p:txBody>
      </p:sp>
      <p:sp>
        <p:nvSpPr>
          <p:cNvPr id="9" name="Ellipse 1 (Stroke)_#color_$accent1_$accent1-2499&amp;2013"/>
          <p:cNvSpPr/>
          <p:nvPr userDrawn="1">
            <p:custDataLst>
              <p:tags r:id="rId3"/>
            </p:custDataLst>
          </p:nvPr>
        </p:nvSpPr>
        <p:spPr>
          <a:xfrm>
            <a:off x="5094015" y="0"/>
            <a:ext cx="7097985" cy="5688647"/>
          </a:xfrm>
          <a:custGeom>
            <a:avLst/>
            <a:gdLst/>
            <a:ahLst/>
            <a:cxnLst/>
            <a:rect l="l" t="t" r="r" b="b"/>
            <a:pathLst>
              <a:path w="7097985" h="5688647">
                <a:moveTo>
                  <a:pt x="2598687" y="0"/>
                </a:moveTo>
                <a:cubicBezTo>
                  <a:pt x="2574481" y="112621"/>
                  <a:pt x="2557475" y="228162"/>
                  <a:pt x="2548217" y="346164"/>
                </a:cubicBezTo>
                <a:cubicBezTo>
                  <a:pt x="2435962" y="1777136"/>
                  <a:pt x="3504997" y="3028175"/>
                  <a:pt x="4935969" y="3140431"/>
                </a:cubicBezTo>
                <a:cubicBezTo>
                  <a:pt x="5787835" y="3207258"/>
                  <a:pt x="6575946" y="2855443"/>
                  <a:pt x="7097979" y="2257844"/>
                </a:cubicBezTo>
                <a:lnTo>
                  <a:pt x="7097979" y="5301640"/>
                </a:lnTo>
                <a:cubicBezTo>
                  <a:pt x="6374371" y="5600573"/>
                  <a:pt x="5571300" y="5738076"/>
                  <a:pt x="4737316" y="5672646"/>
                </a:cubicBezTo>
                <a:cubicBezTo>
                  <a:pt x="1907832" y="5450675"/>
                  <a:pt x="-205970" y="2976994"/>
                  <a:pt x="15998" y="147516"/>
                </a:cubicBezTo>
                <a:cubicBezTo>
                  <a:pt x="19873" y="98123"/>
                  <a:pt x="24434" y="48948"/>
                  <a:pt x="29671" y="0"/>
                </a:cubicBezTo>
                <a:lnTo>
                  <a:pt x="2598687" y="0"/>
                </a:lnTo>
              </a:path>
            </a:pathLst>
          </a:custGeom>
          <a:gradFill>
            <a:gsLst>
              <a:gs pos="0">
                <a:schemeClr val="accent1">
                  <a:alpha val="60000"/>
                </a:schemeClr>
              </a:gs>
              <a:gs pos="100000">
                <a:schemeClr val="accent1">
                  <a:alpha val="0"/>
                </a:schemeClr>
              </a:gs>
            </a:gsLst>
            <a:lin ang="216982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2016"/>
          <p:cNvSpPr/>
          <p:nvPr userDrawn="1">
            <p:custDataLst>
              <p:tags r:id="rId4"/>
            </p:custDataLst>
          </p:nvPr>
        </p:nvSpPr>
        <p:spPr>
          <a:xfrm>
            <a:off x="6333492" y="1893075"/>
            <a:ext cx="5858508" cy="4964925"/>
          </a:xfrm>
          <a:custGeom>
            <a:avLst/>
            <a:gdLst/>
            <a:ahLst/>
            <a:cxnLst/>
            <a:rect l="l" t="t" r="r" b="b"/>
            <a:pathLst>
              <a:path w="5858508" h="4964925">
                <a:moveTo>
                  <a:pt x="5858510" y="341579"/>
                </a:moveTo>
                <a:cubicBezTo>
                  <a:pt x="5446243" y="164041"/>
                  <a:pt x="4998250" y="50128"/>
                  <a:pt x="4525823" y="13067"/>
                </a:cubicBezTo>
                <a:cubicBezTo>
                  <a:pt x="2214791" y="-168229"/>
                  <a:pt x="194363" y="1558265"/>
                  <a:pt x="13067" y="3869296"/>
                </a:cubicBezTo>
                <a:cubicBezTo>
                  <a:pt x="-16357" y="4244365"/>
                  <a:pt x="4471" y="4611776"/>
                  <a:pt x="69893" y="4964925"/>
                </a:cubicBezTo>
                <a:lnTo>
                  <a:pt x="2728316" y="4964925"/>
                </a:lnTo>
                <a:cubicBezTo>
                  <a:pt x="2588692" y="4698200"/>
                  <a:pt x="2520010" y="4390225"/>
                  <a:pt x="2545283" y="4067937"/>
                </a:cubicBezTo>
                <a:cubicBezTo>
                  <a:pt x="2616873" y="3155417"/>
                  <a:pt x="3414649" y="2473706"/>
                  <a:pt x="4327182" y="2545283"/>
                </a:cubicBezTo>
                <a:cubicBezTo>
                  <a:pt x="5239703" y="2616873"/>
                  <a:pt x="5921426" y="3414649"/>
                  <a:pt x="5849836" y="4327182"/>
                </a:cubicBezTo>
                <a:cubicBezTo>
                  <a:pt x="5831789" y="4557217"/>
                  <a:pt x="5767591" y="4772597"/>
                  <a:pt x="5667045" y="4964925"/>
                </a:cubicBezTo>
                <a:lnTo>
                  <a:pt x="5858510" y="4964925"/>
                </a:lnTo>
                <a:lnTo>
                  <a:pt x="5858510" y="341579"/>
                </a:lnTo>
              </a:path>
            </a:pathLst>
          </a:custGeom>
          <a:gradFill>
            <a:gsLst>
              <a:gs pos="0">
                <a:schemeClr val="accent1">
                  <a:alpha val="100000"/>
                </a:schemeClr>
              </a:gs>
              <a:gs pos="100000">
                <a:schemeClr val="accent1">
                  <a:alpha val="0"/>
                </a:schemeClr>
              </a:gs>
            </a:gsLst>
            <a:lin ang="6196425"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2" name="图片 11" descr="C:/Users/kingsoft/AppData/Local/Temp/fig2wpp/@png2x_Frame 1-2497&amp;1919.png"/>
          <p:cNvPicPr>
            <a:picLocks noChangeAspect="1"/>
          </p:cNvPicPr>
          <p:nvPr userDrawn="1">
            <p:custDataLst>
              <p:tags r:id="rId5"/>
            </p:custDataLst>
          </p:nvPr>
        </p:nvPicPr>
        <p:blipFill>
          <a:blip r:embed="rId6" r:link="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5000" contrast="60000"/>
                    </a14:imgEffect>
                    <a14:imgEffect>
                      <a14:saturation sat="400000"/>
                    </a14:imgEffect>
                  </a14:imgLayer>
                </a14:imgProps>
              </a:ext>
            </a:extLst>
          </a:blip>
          <a:stretch>
            <a:fillRect/>
          </a:stretch>
        </p:blipFill>
        <p:spPr>
          <a:xfrm>
            <a:off x="3573780" y="0"/>
            <a:ext cx="8617585" cy="6858000"/>
          </a:xfrm>
          <a:prstGeom prst="rect">
            <a:avLst/>
          </a:prstGeom>
        </p:spPr>
      </p:pic>
      <p:pic>
        <p:nvPicPr>
          <p:cNvPr id="13" name="图片 12" descr="C:/Users/kingsoft/AppData/Local/Temp/fig2wpp/@png2x_Frame 1-2497&amp;1920.png"/>
          <p:cNvPicPr>
            <a:picLocks noChangeAspect="1"/>
          </p:cNvPicPr>
          <p:nvPr userDrawn="1">
            <p:custDataLst>
              <p:tags r:id="rId9"/>
            </p:custDataLst>
          </p:nvPr>
        </p:nvPicPr>
        <p:blipFill>
          <a:blip r:embed="rId10" r:link="rId7">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25000" contrast="60000"/>
                    </a14:imgEffect>
                    <a14:imgEffect>
                      <a14:saturation sat="400000"/>
                    </a14:imgEffect>
                  </a14:imgLayer>
                </a14:imgProps>
              </a:ext>
            </a:extLst>
          </a:blip>
          <a:stretch>
            <a:fillRect/>
          </a:stretch>
        </p:blipFill>
        <p:spPr>
          <a:xfrm>
            <a:off x="9027795" y="0"/>
            <a:ext cx="3163570" cy="5452110"/>
          </a:xfrm>
          <a:prstGeom prst="rect">
            <a:avLst/>
          </a:prstGeom>
        </p:spPr>
      </p:pic>
      <p:sp>
        <p:nvSpPr>
          <p:cNvPr id="15" name="Ellipse 3 (Stroke)_#color_$accent1_$accent1-2499&amp;2017"/>
          <p:cNvSpPr/>
          <p:nvPr userDrawn="1">
            <p:custDataLst>
              <p:tags r:id="rId12"/>
            </p:custDataLst>
          </p:nvPr>
        </p:nvSpPr>
        <p:spPr>
          <a:xfrm rot="18000000">
            <a:off x="607058" y="530830"/>
            <a:ext cx="1512791" cy="1512791"/>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hasCustomPrompt="1"/>
            <p:custDataLst>
              <p:tags r:id="rId13"/>
            </p:custDataLst>
          </p:nvPr>
        </p:nvSpPr>
        <p:spPr>
          <a:xfrm>
            <a:off x="1158600" y="1414699"/>
            <a:ext cx="4937400" cy="3985976"/>
          </a:xfrm>
        </p:spPr>
        <p:txBody>
          <a:bodyPr wrap="square" anchor="ctr">
            <a:normAutofit/>
          </a:bodyPr>
          <a:lstStyle>
            <a:lvl1pPr algn="l">
              <a:lnSpc>
                <a:spcPct val="100000"/>
              </a:lnSpc>
              <a:defRPr sz="58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1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5"/>
            </p:custDataLst>
          </p:nvPr>
        </p:nvSpPr>
        <p:spPr/>
        <p:txBody>
          <a:bodyPr/>
          <a:lstStyle/>
          <a:p>
            <a:endParaRPr lang="en-US"/>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7"/>
            </p:custDataLst>
          </p:nvPr>
        </p:nvSpPr>
        <p:spPr>
          <a:xfrm>
            <a:off x="1158600" y="5613400"/>
            <a:ext cx="4937400" cy="631825"/>
          </a:xfrm>
        </p:spPr>
        <p:txBody>
          <a:bodyPr wrap="square" anchor="ctr">
            <a:normAutofit/>
          </a:bodyPr>
          <a:lstStyle>
            <a:lvl1pPr marL="0" indent="0" algn="l">
              <a:lnSpc>
                <a:spcPct val="100000"/>
              </a:lnSpc>
              <a:buNone/>
              <a:defRPr sz="240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ormAutofit/>
          </a:bodyPr>
          <a:lstStyle>
            <a:lvl1pPr>
              <a:defRPr sz="3600">
                <a:solidFill>
                  <a:schemeClr val="tx2"/>
                </a:solidFill>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solidFill>
                  <a:schemeClr val="tx2"/>
                </a:solidFill>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5" name="Rectangle 41712_#color_$lt2_$lt1-2499&amp;1982"/>
          <p:cNvSpPr/>
          <p:nvPr userDrawn="1">
            <p:custDataLst>
              <p:tags r:id="rId2"/>
            </p:custDataLst>
          </p:nvPr>
        </p:nvSpPr>
        <p:spPr>
          <a:xfrm>
            <a:off x="1200" y="0"/>
            <a:ext cx="121896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6" name="Ellipse 2 (Stroke)_#color_$accent1_$accent1-2499&amp;1986"/>
          <p:cNvSpPr/>
          <p:nvPr userDrawn="1">
            <p:custDataLst>
              <p:tags r:id="rId3"/>
            </p:custDataLst>
          </p:nvPr>
        </p:nvSpPr>
        <p:spPr>
          <a:xfrm flipV="1">
            <a:off x="0" y="0"/>
            <a:ext cx="5658124" cy="6858000"/>
          </a:xfrm>
          <a:custGeom>
            <a:avLst/>
            <a:gdLst/>
            <a:ahLst/>
            <a:cxnLst/>
            <a:rect l="l" t="t" r="r" b="b"/>
            <a:pathLst>
              <a:path w="5658124" h="6858000">
                <a:moveTo>
                  <a:pt x="0" y="5525618"/>
                </a:moveTo>
                <a:lnTo>
                  <a:pt x="0" y="6858000"/>
                </a:lnTo>
                <a:lnTo>
                  <a:pt x="3952723" y="6858000"/>
                </a:lnTo>
                <a:cubicBezTo>
                  <a:pt x="4263555" y="6581902"/>
                  <a:pt x="4545228" y="6262802"/>
                  <a:pt x="4788687" y="5902452"/>
                </a:cubicBezTo>
                <a:cubicBezTo>
                  <a:pt x="6036386" y="4055707"/>
                  <a:pt x="5904421" y="1682179"/>
                  <a:pt x="4628604" y="0"/>
                </a:cubicBezTo>
                <a:lnTo>
                  <a:pt x="0" y="0"/>
                </a:lnTo>
                <a:lnTo>
                  <a:pt x="0" y="603432"/>
                </a:lnTo>
                <a:cubicBezTo>
                  <a:pt x="665350" y="444720"/>
                  <a:pt x="1392542" y="554733"/>
                  <a:pt x="2003997" y="967848"/>
                </a:cubicBezTo>
                <a:cubicBezTo>
                  <a:pt x="3161767" y="1750060"/>
                  <a:pt x="3466224" y="3322726"/>
                  <a:pt x="2684005" y="4480497"/>
                </a:cubicBezTo>
                <a:cubicBezTo>
                  <a:pt x="2077364" y="5378412"/>
                  <a:pt x="995265" y="5763070"/>
                  <a:pt x="0" y="5525618"/>
                </a:cubicBezTo>
              </a:path>
            </a:pathLst>
          </a:custGeom>
          <a:gradFill>
            <a:gsLst>
              <a:gs pos="0">
                <a:schemeClr val="accent1">
                  <a:alpha val="61000"/>
                </a:schemeClr>
              </a:gs>
              <a:gs pos="100000">
                <a:schemeClr val="accent1">
                  <a:alpha val="0"/>
                </a:schemeClr>
              </a:gs>
            </a:gsLst>
            <a:lin ang="1132729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p>
        </p:txBody>
      </p:sp>
      <p:pic>
        <p:nvPicPr>
          <p:cNvPr id="10" name="图片 9" descr="C:/Users/kingsoft/AppData/Local/Temp/fig2wpp/@png2x_pic2-2497&amp;1736.png"/>
          <p:cNvPicPr>
            <a:picLocks noChangeAspect="1"/>
          </p:cNvPicPr>
          <p:nvPr userDrawn="1">
            <p:custDataLst>
              <p:tags r:id="rId4"/>
            </p:custDataLst>
          </p:nvPr>
        </p:nvPicPr>
        <p:blipFill>
          <a:blip r:embed="rId5" r:link="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25000" contrast="60000"/>
                    </a14:imgEffect>
                  </a14:imgLayer>
                </a14:imgProps>
              </a:ext>
            </a:extLst>
          </a:blip>
          <a:stretch>
            <a:fillRect/>
          </a:stretch>
        </p:blipFill>
        <p:spPr>
          <a:xfrm>
            <a:off x="12700" y="2463800"/>
            <a:ext cx="5016500" cy="4394200"/>
          </a:xfrm>
          <a:prstGeom prst="rect">
            <a:avLst/>
          </a:prstGeom>
        </p:spPr>
      </p:pic>
      <p:pic>
        <p:nvPicPr>
          <p:cNvPr id="11" name="图片 10" descr="C:/Users/kingsoft/AppData/Local/Temp/fig2wpp/@png2x_pic1-2497&amp;1735.png"/>
          <p:cNvPicPr>
            <a:picLocks noChangeAspect="1"/>
          </p:cNvPicPr>
          <p:nvPr userDrawn="1">
            <p:custDataLst>
              <p:tags r:id="rId8"/>
            </p:custDataLst>
          </p:nvPr>
        </p:nvPicPr>
        <p:blipFill>
          <a:blip r:embed="rId9" r:link="rId6">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25000" contrast="60000"/>
                    </a14:imgEffect>
                  </a14:imgLayer>
                </a14:imgProps>
              </a:ext>
            </a:extLst>
          </a:blip>
          <a:stretch>
            <a:fillRect/>
          </a:stretch>
        </p:blipFill>
        <p:spPr>
          <a:xfrm>
            <a:off x="12700" y="1282700"/>
            <a:ext cx="2578100" cy="3759200"/>
          </a:xfrm>
          <a:prstGeom prst="rect">
            <a:avLst/>
          </a:prstGeom>
        </p:spPr>
      </p:pic>
      <p:sp>
        <p:nvSpPr>
          <p:cNvPr id="2" name="标题 1"/>
          <p:cNvSpPr>
            <a:spLocks noGrp="1"/>
          </p:cNvSpPr>
          <p:nvPr>
            <p:ph type="title" hasCustomPrompt="1"/>
            <p:custDataLst>
              <p:tags r:id="rId11"/>
            </p:custDataLst>
          </p:nvPr>
        </p:nvSpPr>
        <p:spPr>
          <a:xfrm>
            <a:off x="1120140" y="201355"/>
            <a:ext cx="3346257" cy="1081088"/>
          </a:xfrm>
        </p:spPr>
        <p:txBody>
          <a:bodyPr wrap="square" anchor="b">
            <a:normAutofit/>
          </a:bodyPr>
          <a:lstStyle>
            <a:lvl1pPr>
              <a:defRPr sz="6000">
                <a:solidFill>
                  <a:schemeClr val="tx2"/>
                </a:solidFill>
                <a:latin typeface="+mj-lt"/>
              </a:defRPr>
            </a:lvl1pPr>
          </a:lstStyle>
          <a:p>
            <a:r>
              <a:rPr lang="en-US" dirty="0">
                <a:latin typeface="+mj-lt"/>
              </a:rPr>
              <a:t>title</a:t>
            </a:r>
            <a:endParaRPr lang="en-US" dirty="0"/>
          </a:p>
        </p:txBody>
      </p:sp>
      <p:sp>
        <p:nvSpPr>
          <p:cNvPr id="7" name="日期占位符 3"/>
          <p:cNvSpPr>
            <a:spLocks noGrp="1"/>
          </p:cNvSpPr>
          <p:nvPr>
            <p:ph type="dt" sz="half" idx="10"/>
            <p:custDataLst>
              <p:tags r:id="rId12"/>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3"/>
            </p:custDataLst>
          </p:nvPr>
        </p:nvSpPr>
        <p:spPr/>
        <p:txBody>
          <a:bodyPr/>
          <a:lstStyle/>
          <a:p>
            <a:endParaRPr lang="en-US"/>
          </a:p>
        </p:txBody>
      </p:sp>
      <p:sp>
        <p:nvSpPr>
          <p:cNvPr id="9" name="灯片编号占位符 5"/>
          <p:cNvSpPr>
            <a:spLocks noGrp="1"/>
          </p:cNvSpPr>
          <p:nvPr>
            <p:ph type="sldNum" sz="quarter" idx="12"/>
            <p:custDataLst>
              <p:tags r:id="rId1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9" name="Rectangle 41712_#color_$lt2_$lt1-2499&amp;1992"/>
          <p:cNvSpPr/>
          <p:nvPr userDrawn="1">
            <p:custDataLst>
              <p:tags r:id="rId2"/>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0" name="Ellipse 1 (Stroke)_#color_$accent1_$accent1-2499&amp;1995"/>
          <p:cNvSpPr/>
          <p:nvPr userDrawn="1">
            <p:custDataLst>
              <p:tags r:id="rId3"/>
            </p:custDataLst>
          </p:nvPr>
        </p:nvSpPr>
        <p:spPr>
          <a:xfrm>
            <a:off x="0" y="0"/>
            <a:ext cx="6724644" cy="5728950"/>
          </a:xfrm>
          <a:custGeom>
            <a:avLst/>
            <a:gdLst/>
            <a:ahLst/>
            <a:cxnLst/>
            <a:rect l="l" t="t" r="r" b="b"/>
            <a:pathLst>
              <a:path w="6724644" h="5728950">
                <a:moveTo>
                  <a:pt x="0" y="3188424"/>
                </a:moveTo>
                <a:lnTo>
                  <a:pt x="0" y="5728945"/>
                </a:lnTo>
                <a:cubicBezTo>
                  <a:pt x="1151291" y="5721541"/>
                  <a:pt x="2316442" y="5424259"/>
                  <a:pt x="3384804" y="4807445"/>
                </a:cubicBezTo>
                <a:cubicBezTo>
                  <a:pt x="5230533" y="3741814"/>
                  <a:pt x="6394780" y="1949120"/>
                  <a:pt x="6724650" y="0"/>
                </a:cubicBezTo>
                <a:lnTo>
                  <a:pt x="4126662" y="0"/>
                </a:lnTo>
                <a:cubicBezTo>
                  <a:pt x="3836238" y="1061762"/>
                  <a:pt x="3143415" y="2013877"/>
                  <a:pt x="2114804" y="2607742"/>
                </a:cubicBezTo>
                <a:cubicBezTo>
                  <a:pt x="1447178" y="2993187"/>
                  <a:pt x="719590" y="3180677"/>
                  <a:pt x="0" y="3188424"/>
                </a:cubicBezTo>
              </a:path>
            </a:pathLst>
          </a:custGeom>
          <a:gradFill>
            <a:gsLst>
              <a:gs pos="0">
                <a:schemeClr val="accent1">
                  <a:alpha val="38000"/>
                </a:schemeClr>
              </a:gs>
              <a:gs pos="100000">
                <a:schemeClr val="accent1">
                  <a:alpha val="0"/>
                </a:schemeClr>
              </a:gs>
            </a:gsLst>
            <a:lin ang="189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3 (Stroke)_#color_$accent1_$accent1-2499&amp;1966"/>
          <p:cNvSpPr/>
          <p:nvPr userDrawn="1">
            <p:custDataLst>
              <p:tags r:id="rId4"/>
            </p:custDataLst>
          </p:nvPr>
        </p:nvSpPr>
        <p:spPr>
          <a:xfrm>
            <a:off x="9942351" y="665244"/>
            <a:ext cx="1513043" cy="1513043"/>
          </a:xfrm>
          <a:custGeom>
            <a:avLst/>
            <a:gdLst/>
            <a:ahLst/>
            <a:cxnLst/>
            <a:rect l="l" t="t" r="r" b="b"/>
            <a:pathLst>
              <a:path w="1513043" h="1513043">
                <a:moveTo>
                  <a:pt x="321434" y="1007720"/>
                </a:moveTo>
                <a:cubicBezTo>
                  <a:pt x="182702" y="767428"/>
                  <a:pt x="265032" y="460167"/>
                  <a:pt x="505324" y="321434"/>
                </a:cubicBezTo>
                <a:cubicBezTo>
                  <a:pt x="745616" y="182702"/>
                  <a:pt x="1052876" y="265032"/>
                  <a:pt x="1191609" y="505324"/>
                </a:cubicBezTo>
                <a:cubicBezTo>
                  <a:pt x="1330338" y="745616"/>
                  <a:pt x="1248011" y="1052876"/>
                  <a:pt x="1007720" y="1191609"/>
                </a:cubicBezTo>
                <a:cubicBezTo>
                  <a:pt x="767428" y="1330338"/>
                  <a:pt x="460167" y="1248011"/>
                  <a:pt x="321434" y="1007720"/>
                </a:cubicBezTo>
                <a:moveTo>
                  <a:pt x="101464" y="1134720"/>
                </a:moveTo>
                <a:cubicBezTo>
                  <a:pt x="-107409" y="772941"/>
                  <a:pt x="16546" y="310337"/>
                  <a:pt x="378324" y="101464"/>
                </a:cubicBezTo>
                <a:cubicBezTo>
                  <a:pt x="740103" y="-107409"/>
                  <a:pt x="1202707" y="16546"/>
                  <a:pt x="1411580" y="378324"/>
                </a:cubicBezTo>
                <a:cubicBezTo>
                  <a:pt x="1620457" y="740103"/>
                  <a:pt x="1496492" y="1202707"/>
                  <a:pt x="1134720" y="1411580"/>
                </a:cubicBezTo>
                <a:cubicBezTo>
                  <a:pt x="772941" y="1620457"/>
                  <a:pt x="310337" y="1496492"/>
                  <a:pt x="101464" y="1134720"/>
                </a:cubicBezTo>
              </a:path>
            </a:pathLst>
          </a:custGeom>
          <a:gradFill>
            <a:gsLst>
              <a:gs pos="0">
                <a:schemeClr val="accent1">
                  <a:alpha val="25000"/>
                </a:schemeClr>
              </a:gs>
              <a:gs pos="100000">
                <a:schemeClr val="accent1">
                  <a:alpha val="0"/>
                </a:schemeClr>
              </a:gs>
            </a:gsLst>
            <a:lin ang="132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2 (Stroke)_#color_$accent1_$accent1-2499&amp;1998"/>
          <p:cNvSpPr/>
          <p:nvPr userDrawn="1">
            <p:custDataLst>
              <p:tags r:id="rId5"/>
            </p:custDataLst>
          </p:nvPr>
        </p:nvSpPr>
        <p:spPr>
          <a:xfrm>
            <a:off x="0" y="1288018"/>
            <a:ext cx="7131416" cy="5569982"/>
          </a:xfrm>
          <a:custGeom>
            <a:avLst/>
            <a:gdLst/>
            <a:ahLst/>
            <a:cxnLst/>
            <a:rect l="l" t="t" r="r" b="b"/>
            <a:pathLst>
              <a:path w="7131416" h="5569982">
                <a:moveTo>
                  <a:pt x="6900240" y="5569979"/>
                </a:moveTo>
                <a:cubicBezTo>
                  <a:pt x="7283590" y="4460011"/>
                  <a:pt x="7201624" y="3196196"/>
                  <a:pt x="6568377" y="2099374"/>
                </a:cubicBezTo>
                <a:cubicBezTo>
                  <a:pt x="5409311" y="91815"/>
                  <a:pt x="2842247" y="-596028"/>
                  <a:pt x="834690" y="563039"/>
                </a:cubicBezTo>
                <a:cubicBezTo>
                  <a:pt x="524253" y="742269"/>
                  <a:pt x="245374" y="955167"/>
                  <a:pt x="0" y="1194458"/>
                </a:cubicBezTo>
                <a:lnTo>
                  <a:pt x="0" y="5569979"/>
                </a:lnTo>
                <a:lnTo>
                  <a:pt x="2002841" y="5569979"/>
                </a:lnTo>
                <a:cubicBezTo>
                  <a:pt x="1801774" y="5433822"/>
                  <a:pt x="1627632" y="5251158"/>
                  <a:pt x="1498054" y="5026724"/>
                </a:cubicBezTo>
                <a:cubicBezTo>
                  <a:pt x="1040393" y="4234028"/>
                  <a:pt x="1311986" y="3220402"/>
                  <a:pt x="2104695" y="2762745"/>
                </a:cubicBezTo>
                <a:cubicBezTo>
                  <a:pt x="2897391" y="2305075"/>
                  <a:pt x="3911003" y="2576678"/>
                  <a:pt x="4368673" y="3369374"/>
                </a:cubicBezTo>
                <a:cubicBezTo>
                  <a:pt x="4806264" y="4127297"/>
                  <a:pt x="4577169" y="5087188"/>
                  <a:pt x="3863340" y="5569979"/>
                </a:cubicBezTo>
                <a:lnTo>
                  <a:pt x="6900240" y="5569979"/>
                </a:lnTo>
              </a:path>
            </a:pathLst>
          </a:custGeom>
          <a:gradFill>
            <a:gsLst>
              <a:gs pos="0">
                <a:schemeClr val="accent1">
                  <a:alpha val="75000"/>
                </a:schemeClr>
              </a:gs>
              <a:gs pos="100000">
                <a:schemeClr val="accent1">
                  <a:alpha val="0"/>
                </a:schemeClr>
              </a:gs>
            </a:gsLst>
            <a:lin ang="1852729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6"/>
            </p:custDataLst>
          </p:nvPr>
        </p:nvSpPr>
        <p:spPr>
          <a:xfrm>
            <a:off x="4827495" y="4815291"/>
            <a:ext cx="6646754" cy="1513043"/>
          </a:xfrm>
        </p:spPr>
        <p:txBody>
          <a:bodyPr wrap="square" anchor="t">
            <a:normAutofit/>
          </a:bodyPr>
          <a:lstStyle>
            <a:lvl1pPr algn="r">
              <a:defRPr sz="5000">
                <a:solidFill>
                  <a:schemeClr val="tx2"/>
                </a:solidFill>
                <a:latin typeface="+mj-lt"/>
              </a:defRPr>
            </a:lvl1pPr>
          </a:lstStyle>
          <a:p>
            <a:r>
              <a:rPr lang="en-US">
                <a:latin typeface="+mj-lt"/>
              </a:rPr>
              <a:t>Ethical considerations for AI</a:t>
            </a:r>
            <a:endParaRPr lang="en-US" dirty="0"/>
          </a:p>
        </p:txBody>
      </p:sp>
      <p:sp>
        <p:nvSpPr>
          <p:cNvPr id="8" name="节编号 3"/>
          <p:cNvSpPr>
            <a:spLocks noGrp="1"/>
          </p:cNvSpPr>
          <p:nvPr>
            <p:ph type="body" sz="quarter" idx="13" hasCustomPrompt="1"/>
            <p:custDataLst>
              <p:tags r:id="rId7"/>
            </p:custDataLst>
          </p:nvPr>
        </p:nvSpPr>
        <p:spPr>
          <a:xfrm>
            <a:off x="6485641" y="2042709"/>
            <a:ext cx="4988607" cy="2608125"/>
          </a:xfrm>
        </p:spPr>
        <p:txBody>
          <a:bodyPr wrap="none" anchor="b">
            <a:normAutofit/>
          </a:bodyPr>
          <a:lstStyle>
            <a:lvl1pPr marL="0" indent="0" algn="r">
              <a:buNone/>
              <a:defRPr sz="8000" b="1">
                <a:solidFill>
                  <a:schemeClr val="accent1">
                    <a:lumMod val="75000"/>
                  </a:schemeClr>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4800" y="360000"/>
            <a:ext cx="10800000" cy="720000"/>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4800" y="1364400"/>
            <a:ext cx="5181600" cy="481320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313200" y="1364400"/>
            <a:ext cx="5181600" cy="481320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4800" y="360000"/>
            <a:ext cx="10800000" cy="720000"/>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4800" y="1364400"/>
            <a:ext cx="5157787" cy="540000"/>
          </a:xfrm>
        </p:spPr>
        <p:txBody>
          <a:bodyPr wrap="square" anchor="b">
            <a:normAutofit/>
          </a:bodyPr>
          <a:lstStyle>
            <a:lvl1pPr marL="0" indent="0">
              <a:buNone/>
              <a:defRPr sz="28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4800" y="2061275"/>
            <a:ext cx="5157787" cy="4128388"/>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311612" y="1364400"/>
            <a:ext cx="5183188" cy="540000"/>
          </a:xfrm>
        </p:spPr>
        <p:txBody>
          <a:bodyPr wrap="square" anchor="b">
            <a:normAutofit/>
          </a:bodyPr>
          <a:lstStyle>
            <a:lvl1pPr marL="0" indent="0">
              <a:buNone/>
              <a:defRPr sz="28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311612" y="2061275"/>
            <a:ext cx="5183188" cy="4128388"/>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8200" y="360000"/>
            <a:ext cx="10515600" cy="58176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1" name="Rectangle 41712_#color_$lt2_$lt1-2499&amp;2004"/>
          <p:cNvSpPr/>
          <p:nvPr userDrawn="1">
            <p:custDataLst>
              <p:tags r:id="rId12"/>
            </p:custDataLst>
          </p:nvPr>
        </p:nvSpPr>
        <p:spPr>
          <a:xfrm>
            <a:off x="1200" y="0"/>
            <a:ext cx="121896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3"/>
            </p:custDataLst>
          </p:nvPr>
        </p:nvSpPr>
        <p:spPr>
          <a:xfrm>
            <a:off x="69480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4"/>
            </p:custDataLst>
          </p:nvPr>
        </p:nvSpPr>
        <p:spPr>
          <a:xfrm>
            <a:off x="694799" y="1364400"/>
            <a:ext cx="10799999" cy="4813200"/>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5"/>
            </p:custDataLst>
          </p:nvPr>
        </p:nvSpPr>
        <p:spPr>
          <a:xfrm>
            <a:off x="6948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7"/>
            </p:custDataLst>
          </p:nvPr>
        </p:nvSpPr>
        <p:spPr>
          <a:xfrm>
            <a:off x="8751598"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8"/>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tx2"/>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2"/>
          </a:solidFill>
          <a:latin typeface="Arial" panose="020B0604020202020204" pitchFamily="34" charset="0"/>
          <a:ea typeface="Arial" panose="020B0604020202020204" pitchFamily="34" charset="0"/>
          <a:cs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chart" Target="../charts/chart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1.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chart" Target="../charts/chart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chart" Target="../charts/chart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chart" Target="../charts/chart1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2.xml"/><Relationship Id="rId4" Type="http://schemas.openxmlformats.org/officeDocument/2006/relationships/tags" Target="../tags/tag132.xml"/><Relationship Id="rId3" Type="http://schemas.openxmlformats.org/officeDocument/2006/relationships/image" Target="../media/image13.png"/><Relationship Id="rId2" Type="http://schemas.openxmlformats.org/officeDocument/2006/relationships/tags" Target="../tags/tag131.xml"/><Relationship Id="rId1" Type="http://schemas.openxmlformats.org/officeDocument/2006/relationships/tags" Target="../tags/tag13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14.png"/><Relationship Id="rId1" Type="http://schemas.openxmlformats.org/officeDocument/2006/relationships/tags" Target="../tags/tag13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chart" Target="../charts/chart1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chart" Target="../charts/chart1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chart" Target="../charts/chart1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chart" Target="../charts/chart3.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chart" Target="../charts/chart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chart" Target="../charts/chart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t>CPI Inflation India: Case Study</a:t>
            </a:r>
            <a:endParaRPr lang="en-US"/>
          </a:p>
        </p:txBody>
      </p:sp>
      <p:sp>
        <p:nvSpPr>
          <p:cNvPr id="10" name="署名"/>
          <p:cNvSpPr>
            <a:spLocks noGrp="1"/>
          </p:cNvSpPr>
          <p:nvPr>
            <p:ph type="body" sz="quarter" idx="17"/>
            <p:custDataLst>
              <p:tags r:id="rId2"/>
            </p:custDataLst>
          </p:nvPr>
        </p:nvSpPr>
        <p:spPr/>
        <p:txBody>
          <a:bodyPr/>
          <a:lstStyle/>
          <a:p>
            <a:r>
              <a:rPr lang="en-US"/>
              <a:t>Author: Vishwanshu Kumar Mishra</a:t>
            </a:r>
            <a:endParaRPr lang="en-US"/>
          </a:p>
        </p:txBody>
      </p:sp>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idx="7"/>
            <p:custDataLst>
              <p:tags r:id="rId1"/>
            </p:custDataLst>
          </p:nvPr>
        </p:nvSpPr>
        <p:spPr>
          <a:xfrm>
            <a:off x="608330" y="4527100"/>
            <a:ext cx="10968990" cy="1546225"/>
          </a:xfrm>
          <a:noFill/>
        </p:spPr>
        <p:txBody>
          <a:bodyPr>
            <a:noAutofit/>
          </a:bodyPr>
          <a:lstStyle/>
          <a:p>
            <a:pPr marL="0" indent="0">
              <a:buNone/>
            </a:pPr>
            <a:r>
              <a:rPr lang="en-US" altLang="en-US" sz="1400" dirty="0">
                <a:latin typeface="Cambria" panose="02040503050406030204" charset="0"/>
                <a:cs typeface="Cambria" panose="02040503050406030204" charset="0"/>
              </a:rPr>
              <a:t>#NOTE: </a:t>
            </a:r>
            <a:r>
              <a:rPr lang="en-US" altLang="en-US" sz="1500" dirty="0">
                <a:latin typeface="Cambria" panose="02040503050406030204" charset="0"/>
                <a:cs typeface="Cambria" panose="02040503050406030204" charset="0"/>
              </a:rPr>
              <a:t>Why April &amp; May 2020 CPI Data Are Missing:</a:t>
            </a:r>
            <a:endParaRPr lang="en-US" altLang="en-US" sz="1500" dirty="0">
              <a:latin typeface="Cambria" panose="02040503050406030204" charset="0"/>
              <a:cs typeface="Cambria" panose="02040503050406030204" charset="0"/>
            </a:endParaRPr>
          </a:p>
          <a:p>
            <a:pPr marL="0" indent="0">
              <a:buNone/>
            </a:pPr>
            <a:r>
              <a:rPr lang="en-US" altLang="en-US" sz="1500" dirty="0">
                <a:latin typeface="Cambria" panose="02040503050406030204" charset="0"/>
                <a:cs typeface="Cambria" panose="02040503050406030204" charset="0"/>
              </a:rPr>
              <a:t>During April and May 2020, India was under nationwide COVID-19 lockdown. </a:t>
            </a:r>
            <a:endParaRPr lang="en-US" altLang="en-US" sz="1500" dirty="0">
              <a:latin typeface="Cambria" panose="02040503050406030204" charset="0"/>
              <a:cs typeface="Cambria" panose="02040503050406030204" charset="0"/>
            </a:endParaRPr>
          </a:p>
          <a:p>
            <a:pPr marL="0" indent="0">
              <a:buNone/>
            </a:pPr>
            <a:r>
              <a:rPr lang="en-US" altLang="en-US" sz="1500" dirty="0">
                <a:latin typeface="Cambria" panose="02040503050406030204" charset="0"/>
                <a:cs typeface="Cambria" panose="02040503050406030204" charset="0"/>
              </a:rPr>
              <a:t>As a result: National Statistical Office (NSO) could not collect retail price data due to mobility restrictions. Therefore, official CPI data were not released for those months. This is confirmed in NSO’s official notice and the RBI’s inflation reports for 2020</a:t>
            </a:r>
            <a:endParaRPr lang="en-US" altLang="en-US" sz="1500" dirty="0">
              <a:latin typeface="Cambria" panose="02040503050406030204" charset="0"/>
              <a:cs typeface="Cambria" panose="02040503050406030204" charset="0"/>
            </a:endParaRPr>
          </a:p>
        </p:txBody>
      </p:sp>
      <p:sp>
        <p:nvSpPr>
          <p:cNvPr id="5" name="Content Placeholder 4"/>
          <p:cNvSpPr>
            <a:spLocks noGrp="1"/>
          </p:cNvSpPr>
          <p:nvPr>
            <p:ph idx="6"/>
            <p:custDataLst>
              <p:tags r:id="rId2"/>
            </p:custDataLst>
          </p:nvPr>
        </p:nvSpPr>
        <p:spPr>
          <a:xfrm>
            <a:off x="608330" y="1314000"/>
            <a:ext cx="7342505" cy="3213100"/>
          </a:xfrm>
        </p:spPr>
        <p:txBody>
          <a:bodyPr>
            <a:normAutofit/>
          </a:bodyPr>
          <a:lstStyle/>
          <a:p>
            <a:pPr marL="0" indent="0">
              <a:buNone/>
            </a:pPr>
            <a:r>
              <a:rPr lang="en-US" altLang="en-US" sz="1600" dirty="0">
                <a:latin typeface="Cambria" panose="02040503050406030204" charset="0"/>
                <a:cs typeface="Cambria" panose="02040503050406030204" charset="0"/>
              </a:rPr>
              <a:t>Possible Reasons (Research-Based):</a:t>
            </a:r>
            <a:endParaRPr lang="en-US" altLang="en-US" sz="1600" dirty="0">
              <a:latin typeface="Cambria" panose="02040503050406030204" charset="0"/>
              <a:cs typeface="Cambria" panose="02040503050406030204" charset="0"/>
            </a:endParaRPr>
          </a:p>
          <a:p>
            <a:pPr marL="0" indent="0">
              <a:buNone/>
            </a:pPr>
            <a:r>
              <a:rPr lang="en-US" altLang="en-US" sz="1600" dirty="0">
                <a:latin typeface="Cambria" panose="02040503050406030204" charset="0"/>
                <a:cs typeface="Cambria" panose="02040503050406030204" charset="0"/>
              </a:rPr>
              <a:t>2022 Inflation Surge Drivers:</a:t>
            </a:r>
            <a:endParaRPr lang="en-US" altLang="en-US" sz="1600" dirty="0">
              <a:latin typeface="Cambria" panose="02040503050406030204" charset="0"/>
              <a:cs typeface="Cambria" panose="02040503050406030204" charset="0"/>
            </a:endParaRPr>
          </a:p>
          <a:p>
            <a:pPr marL="342900" indent="-342900">
              <a:buAutoNum type="arabicPeriod"/>
            </a:pPr>
            <a:r>
              <a:rPr lang="en-US" altLang="en-US" sz="1600" dirty="0">
                <a:latin typeface="Cambria" panose="02040503050406030204" charset="0"/>
                <a:cs typeface="Cambria" panose="02040503050406030204" charset="0"/>
              </a:rPr>
              <a:t>Global supply chain crisis post-pandemic.</a:t>
            </a:r>
            <a:endParaRPr lang="en-US" altLang="en-US" sz="1600" dirty="0">
              <a:latin typeface="Cambria" panose="02040503050406030204" charset="0"/>
              <a:cs typeface="Cambria" panose="02040503050406030204" charset="0"/>
            </a:endParaRPr>
          </a:p>
          <a:p>
            <a:pPr marL="342900" indent="-342900">
              <a:buAutoNum type="arabicPeriod"/>
            </a:pPr>
            <a:r>
              <a:rPr lang="en-US" altLang="en-US" sz="1600" dirty="0">
                <a:latin typeface="Cambria" panose="02040503050406030204" charset="0"/>
                <a:cs typeface="Cambria" panose="02040503050406030204" charset="0"/>
              </a:rPr>
              <a:t>Russia-Ukraine war led to spikes in crude oil, fertilizer, and food grain prices.</a:t>
            </a:r>
            <a:endParaRPr lang="en-US" altLang="en-US" sz="1600" dirty="0">
              <a:latin typeface="Cambria" panose="02040503050406030204" charset="0"/>
              <a:cs typeface="Cambria" panose="02040503050406030204" charset="0"/>
            </a:endParaRPr>
          </a:p>
          <a:p>
            <a:pPr marL="342900" indent="-342900">
              <a:buAutoNum type="arabicPeriod"/>
            </a:pPr>
            <a:r>
              <a:rPr lang="en-US" altLang="en-US" sz="1600" dirty="0">
                <a:latin typeface="Cambria" panose="02040503050406030204" charset="0"/>
                <a:cs typeface="Cambria" panose="02040503050406030204" charset="0"/>
              </a:rPr>
              <a:t>Imported inflation due to rising commodity costs.</a:t>
            </a:r>
            <a:endParaRPr lang="en-US" altLang="en-US" sz="1600" dirty="0">
              <a:latin typeface="Cambria" panose="02040503050406030204" charset="0"/>
              <a:cs typeface="Cambria" panose="02040503050406030204" charset="0"/>
            </a:endParaRPr>
          </a:p>
          <a:p>
            <a:pPr marL="342900" indent="-342900">
              <a:buAutoNum type="arabicPeriod"/>
            </a:pPr>
            <a:r>
              <a:rPr lang="en-US" altLang="en-US" sz="1600" dirty="0">
                <a:latin typeface="Cambria" panose="02040503050406030204" charset="0"/>
                <a:cs typeface="Cambria" panose="02040503050406030204" charset="0"/>
              </a:rPr>
              <a:t>Rupee depreciation increased import costs.</a:t>
            </a:r>
            <a:endParaRPr lang="en-US" altLang="en-US" sz="1600" dirty="0">
              <a:latin typeface="Cambria" panose="02040503050406030204" charset="0"/>
              <a:cs typeface="Cambria" panose="02040503050406030204" charset="0"/>
            </a:endParaRPr>
          </a:p>
          <a:p>
            <a:pPr marL="342900" indent="-342900">
              <a:buAutoNum type="arabicPeriod"/>
            </a:pPr>
            <a:r>
              <a:rPr lang="en-US" altLang="en-US" sz="1600" dirty="0">
                <a:latin typeface="Cambria" panose="02040503050406030204" charset="0"/>
                <a:cs typeface="Cambria" panose="02040503050406030204" charset="0"/>
              </a:rPr>
              <a:t>High food inflation (especially cereals, vegetables, and oils).</a:t>
            </a:r>
            <a:endParaRPr lang="en-US" altLang="en-US" sz="1600" dirty="0">
              <a:latin typeface="Cambria" panose="02040503050406030204" charset="0"/>
              <a:cs typeface="Cambria" panose="02040503050406030204" charset="0"/>
            </a:endParaRPr>
          </a:p>
        </p:txBody>
      </p:sp>
      <p:sp>
        <p:nvSpPr>
          <p:cNvPr id="6" name="Title 5"/>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YoY CPI Inflation - 2017 Onwards </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7" name="Slide Number Placeholder 6"/>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idx="6"/>
          </p:nvPr>
        </p:nvSpPr>
        <p:spPr>
          <a:xfrm>
            <a:off x="608400" y="1260265"/>
            <a:ext cx="3571714" cy="469072"/>
          </a:xfrm>
        </p:spPr>
        <p:txBody>
          <a:bodyPr>
            <a:normAutofit lnSpcReduction="10000"/>
          </a:bodyPr>
          <a:lstStyle/>
          <a:p>
            <a:pPr marL="0" indent="0">
              <a:buNone/>
            </a:pPr>
            <a:r>
              <a:rPr lang="en-IN" u="sng" dirty="0" err="1">
                <a:latin typeface="Cambria" panose="02040503050406030204" charset="0"/>
                <a:cs typeface="Cambria" panose="02040503050406030204" charset="0"/>
              </a:rPr>
              <a:t>Rural+Urban</a:t>
            </a:r>
            <a:endParaRPr lang="en-IN" u="sng" dirty="0">
              <a:latin typeface="Cambria" panose="02040503050406030204" charset="0"/>
              <a:cs typeface="Cambria" panose="02040503050406030204" charset="0"/>
            </a:endParaRPr>
          </a:p>
        </p:txBody>
      </p:sp>
      <p:sp>
        <p:nvSpPr>
          <p:cNvPr id="5" name="Title 4"/>
          <p:cNvSpPr>
            <a:spLocks noGrp="1"/>
          </p:cNvSpPr>
          <p:nvPr>
            <p:ph type="title" idx="5"/>
          </p:nvPr>
        </p:nvSpPr>
        <p:spPr/>
        <p:txBody>
          <a:bodyPr vert="horz" wrap="square" lIns="0" tIns="0" rIns="0" bIns="0" rtlCol="0" anchor="b"/>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6" name="Table 5"/>
          <p:cNvGraphicFramePr>
            <a:graphicFrameLocks noGrp="1"/>
          </p:cNvGraphicFramePr>
          <p:nvPr/>
        </p:nvGraphicFramePr>
        <p:xfrm>
          <a:off x="608401" y="1729337"/>
          <a:ext cx="5096364" cy="4753352"/>
        </p:xfrm>
        <a:graphic>
          <a:graphicData uri="http://schemas.openxmlformats.org/drawingml/2006/table">
            <a:tbl>
              <a:tblPr firstRow="1" bandRow="1">
                <a:tableStyleId>{5C22544A-7EE6-4342-B048-85BDC9FD1C3A}</a:tableStyleId>
              </a:tblPr>
              <a:tblGrid>
                <a:gridCol w="1138318"/>
                <a:gridCol w="1138318"/>
                <a:gridCol w="835647"/>
                <a:gridCol w="933685"/>
                <a:gridCol w="1050396"/>
              </a:tblGrid>
              <a:tr h="413782">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Food </a:t>
                      </a:r>
                      <a:r>
                        <a:rPr lang="en-IN" sz="1100" b="1" i="0" u="none" strike="noStrike" dirty="0" smtClean="0">
                          <a:solidFill>
                            <a:srgbClr val="000000"/>
                          </a:solidFill>
                          <a:effectLst/>
                          <a:latin typeface="Cambria" panose="02040503050406030204" charset="0"/>
                          <a:cs typeface="Cambria" panose="02040503050406030204" charset="0"/>
                        </a:rPr>
                        <a:t>subcategory</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Start (Jun 2022)</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End (May 2023)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Absolute Change</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Percentage Change (%)</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Spices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187.1</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218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30.9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16.52%</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Cereals and products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155</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173.7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18.7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12.06%</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3147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Milk and products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165.8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179.5</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13.7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8.26%</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Pulses and products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164.3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175.6</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11.3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6.88%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467712">
                <a:tc>
                  <a:txBody>
                    <a:bodyPr/>
                    <a:lstStyle/>
                    <a:p>
                      <a:pPr algn="l" fontAlgn="ctr"/>
                      <a:r>
                        <a:rPr lang="en-US" sz="1100" b="1" i="0" u="none" strike="noStrike">
                          <a:solidFill>
                            <a:srgbClr val="000000"/>
                          </a:solidFill>
                          <a:effectLst/>
                          <a:latin typeface="Cambria" panose="02040503050406030204" charset="0"/>
                          <a:cs typeface="Cambria" panose="02040503050406030204" charset="0"/>
                        </a:rPr>
                        <a:t>Prepared meals, snacks, sweets etc.</a:t>
                      </a:r>
                      <a:endParaRPr lang="en-US"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183.9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cs typeface="Cambria" panose="02040503050406030204" charset="0"/>
                        </a:rPr>
                        <a:t>194.2</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10.3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cs typeface="Cambria" panose="02040503050406030204" charset="0"/>
                        </a:rPr>
                        <a:t>5.60%</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Non-alcoholic beverages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167.9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173.4</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5.5</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cs typeface="Cambria" panose="02040503050406030204" charset="0"/>
                        </a:rPr>
                        <a:t>3.28%</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Food and beverages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174.9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179.1</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4.2</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2.40%</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Sugar and Confectionery</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119.9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122.7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2.34%</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Fruits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169.7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172.2</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2.5</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1.47%</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Egg</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170.8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173.2</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2.4</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1.41%</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Meat and fish</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219.4</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214.3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-5.1</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-2.32%</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Vegetables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182.3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161</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-21.3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-11.68%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Oils and fats</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200.9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170</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-30.9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-15.38%</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Total</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173.99</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177.45</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cs typeface="Cambria" panose="02040503050406030204" charset="0"/>
                        </a:rPr>
                        <a:t>3.46</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cs typeface="Cambria" panose="02040503050406030204" charset="0"/>
                        </a:rPr>
                        <a:t>1.99%</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bl>
          </a:graphicData>
        </a:graphic>
      </p:graphicFrame>
      <p:sp>
        <p:nvSpPr>
          <p:cNvPr id="11" name="TextBox 10"/>
          <p:cNvSpPr txBox="1"/>
          <p:nvPr/>
        </p:nvSpPr>
        <p:spPr>
          <a:xfrm>
            <a:off x="6172199" y="4731617"/>
            <a:ext cx="4886325" cy="2123658"/>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Over Jun-2022 → May-2023 the </a:t>
            </a:r>
            <a:r>
              <a:rPr lang="en-US" sz="1400" b="1" dirty="0">
                <a:latin typeface="Cambria" panose="02040503050406030204" charset="0"/>
                <a:ea typeface="Cambria" panose="02040503050406030204" charset="0"/>
              </a:rPr>
              <a:t>Food Index rose ≈ 1.99%</a:t>
            </a:r>
            <a:r>
              <a:rPr lang="en-US" sz="1400" dirty="0">
                <a:latin typeface="Cambria" panose="02040503050406030204" charset="0"/>
                <a:ea typeface="Cambria" panose="02040503050406030204" charset="0"/>
              </a:rPr>
              <a:t> (unweighted). That’s a modest net rise over the 12 months</a:t>
            </a:r>
            <a:r>
              <a:rPr lang="en-US" sz="1400" dirty="0" smtClean="0">
                <a:latin typeface="Cambria" panose="02040503050406030204" charset="0"/>
                <a:ea typeface="Cambria" panose="02040503050406030204" charset="0"/>
              </a:rPr>
              <a:t>.</a:t>
            </a:r>
            <a:endParaRPr lang="en-US" sz="1400" dirty="0" smtClean="0">
              <a:latin typeface="Cambria" panose="02040503050406030204" charset="0"/>
              <a:ea typeface="Cambria" panose="02040503050406030204" charset="0"/>
            </a:endParaRPr>
          </a:p>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Spices had the largest absolute increase among food subcategories (≈ +30.9 index points, +16.5%), so within the food bucket spices contributed most to the Food Index rise in this 12-month window (by absolute index change).</a:t>
            </a:r>
            <a:endParaRPr lang="en-US" sz="1400" dirty="0" smtClean="0">
              <a:latin typeface="Cambria" panose="02040503050406030204" charset="0"/>
              <a:ea typeface="Cambria" panose="02040503050406030204" charset="0"/>
            </a:endParaRPr>
          </a:p>
          <a:p>
            <a:pPr>
              <a:spcAft>
                <a:spcPts val="1200"/>
              </a:spcAft>
            </a:pPr>
            <a:endParaRPr lang="en-IN" sz="1400" dirty="0">
              <a:latin typeface="Cambria" panose="02040503050406030204" charset="0"/>
              <a:ea typeface="Cambria" panose="02040503050406030204" charset="0"/>
            </a:endParaRPr>
          </a:p>
        </p:txBody>
      </p:sp>
      <p:sp>
        <p:nvSpPr>
          <p:cNvPr id="7" name="Slide Number Placeholder 6"/>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10" name="Chart 9"/>
          <p:cNvGraphicFramePr/>
          <p:nvPr/>
        </p:nvGraphicFramePr>
        <p:xfrm>
          <a:off x="5815330" y="1729105"/>
          <a:ext cx="5537835" cy="300228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7"/>
          </p:nvPr>
        </p:nvSpPr>
        <p:spPr>
          <a:xfrm>
            <a:off x="6400805" y="1958987"/>
            <a:ext cx="5176800" cy="4759236"/>
          </a:xfrm>
        </p:spPr>
        <p:txBody>
          <a:bodyPr>
            <a:normAutofit/>
          </a:bodyPr>
          <a:lstStyle/>
          <a:p>
            <a:r>
              <a:rPr lang="en-US" sz="1600" dirty="0">
                <a:latin typeface="Cambria" panose="02040503050406030204" charset="0"/>
                <a:ea typeface="Cambria" panose="02040503050406030204" charset="0"/>
              </a:rPr>
              <a:t>The largest monthly uptick in the window occurred in </a:t>
            </a:r>
            <a:r>
              <a:rPr lang="en-US" sz="1600" b="1" dirty="0">
                <a:latin typeface="Cambria" panose="02040503050406030204" charset="0"/>
                <a:ea typeface="Cambria" panose="02040503050406030204" charset="0"/>
              </a:rPr>
              <a:t>May 2023</a:t>
            </a:r>
            <a:r>
              <a:rPr lang="en-US" sz="1600" dirty="0">
                <a:latin typeface="Cambria" panose="02040503050406030204" charset="0"/>
                <a:ea typeface="Cambria" panose="02040503050406030204" charset="0"/>
              </a:rPr>
              <a:t> (+0.76%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 while </a:t>
            </a:r>
            <a:r>
              <a:rPr lang="en-US" sz="1600" b="1" dirty="0">
                <a:latin typeface="Cambria" panose="02040503050406030204" charset="0"/>
                <a:ea typeface="Cambria" panose="02040503050406030204" charset="0"/>
              </a:rPr>
              <a:t>February 2023</a:t>
            </a:r>
            <a:r>
              <a:rPr lang="en-US" sz="1600" dirty="0">
                <a:latin typeface="Cambria" panose="02040503050406030204" charset="0"/>
                <a:ea typeface="Cambria" panose="02040503050406030204" charset="0"/>
              </a:rPr>
              <a:t> saw the steepest drop (−0.59%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a:t>
            </a:r>
            <a:endParaRPr lang="en-US" sz="1600" dirty="0">
              <a:latin typeface="Cambria" panose="02040503050406030204" charset="0"/>
              <a:ea typeface="Cambria" panose="02040503050406030204" charset="0"/>
            </a:endParaRPr>
          </a:p>
          <a:p>
            <a:endParaRPr lang="en-IN" sz="1600" dirty="0">
              <a:latin typeface="Cambria" panose="02040503050406030204" charset="0"/>
              <a:ea typeface="Cambria" panose="02040503050406030204" charset="0"/>
            </a:endParaRPr>
          </a:p>
        </p:txBody>
      </p:sp>
      <p:sp>
        <p:nvSpPr>
          <p:cNvPr id="4" name="Title 3"/>
          <p:cNvSpPr>
            <a:spLocks noGrp="1"/>
          </p:cNvSpPr>
          <p:nvPr>
            <p:ph type="title" idx="5"/>
          </p:nvPr>
        </p:nvSpPr>
        <p:spPr/>
        <p:txBody>
          <a:bodyPr vert="horz" wrap="square" lIns="0" tIns="0" rIns="0" bIns="0" rtlCol="0" anchor="b">
            <a:normAutofit/>
          </a:bodyPr>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7" name="Chart 6"/>
          <p:cNvGraphicFramePr/>
          <p:nvPr/>
        </p:nvGraphicFramePr>
        <p:xfrm>
          <a:off x="435610" y="1955800"/>
          <a:ext cx="5825490" cy="3856990"/>
        </p:xfrm>
        <a:graphic>
          <a:graphicData uri="http://schemas.openxmlformats.org/drawingml/2006/chart">
            <c:chart xmlns:c="http://schemas.openxmlformats.org/drawingml/2006/chart" xmlns:r="http://schemas.openxmlformats.org/officeDocument/2006/relationships" r:id="rId1"/>
          </a:graphicData>
        </a:graphic>
      </p:graphicFrame>
      <p:sp>
        <p:nvSpPr>
          <p:cNvPr id="3" name="Content Placeholder 2"/>
          <p:cNvSpPr>
            <a:spLocks noGrp="1"/>
          </p:cNvSpPr>
          <p:nvPr>
            <p:ph idx="6"/>
          </p:nvPr>
        </p:nvSpPr>
        <p:spPr>
          <a:xfrm>
            <a:off x="809060" y="1490135"/>
            <a:ext cx="3571714" cy="469072"/>
          </a:xfrm>
        </p:spPr>
        <p:txBody>
          <a:bodyPr>
            <a:normAutofit lnSpcReduction="10000"/>
          </a:bodyPr>
          <a:lstStyle/>
          <a:p>
            <a:pPr marL="0" indent="0">
              <a:buNone/>
            </a:pPr>
            <a:r>
              <a:rPr lang="en-IN" u="sng" dirty="0" err="1">
                <a:latin typeface="Cambria" panose="02040503050406030204" charset="0"/>
                <a:cs typeface="Cambria" panose="02040503050406030204" charset="0"/>
              </a:rPr>
              <a:t>Rural+Urban</a:t>
            </a:r>
            <a:endParaRPr lang="en-IN" u="sng" dirty="0">
              <a:latin typeface="Cambria" panose="02040503050406030204" charset="0"/>
              <a:cs typeface="Cambria" panose="02040503050406030204" charset="0"/>
            </a:endParaRPr>
          </a:p>
        </p:txBody>
      </p:sp>
      <p:sp>
        <p:nvSpPr>
          <p:cNvPr id="6" name="Slide Number Placeholder 5"/>
          <p:cNvSpPr>
            <a:spLocks noGrp="1"/>
          </p:cNvSpPr>
          <p:nvPr>
            <p:ph type="sldNum" sz="quarter" idx="12"/>
          </p:nvPr>
        </p:nvSpPr>
        <p:spPr/>
        <p:txBody>
          <a:bodyPr/>
          <a:lstStyle/>
          <a:p>
            <a:pPr algn="r"/>
            <a:fld id="{515A922F-1294-4387-9CB3-FCC8465D972A}" type="slidenum">
              <a:rPr lang="en-US" smtClean="0"/>
            </a:fld>
            <a:endParaRPr lang="en-US" dirty="0"/>
          </a:p>
        </p:txBody>
      </p:sp>
      <p:sp>
        <p:nvSpPr>
          <p:cNvPr id="5" name="Text Box 4"/>
          <p:cNvSpPr txBox="1"/>
          <p:nvPr/>
        </p:nvSpPr>
        <p:spPr>
          <a:xfrm>
            <a:off x="6664960" y="3429000"/>
            <a:ext cx="4683125" cy="1698625"/>
          </a:xfrm>
          <a:prstGeom prst="rect">
            <a:avLst/>
          </a:prstGeom>
          <a:noFill/>
        </p:spPr>
        <p:txBody>
          <a:bodyPr wrap="square" rtlCol="0">
            <a:noAutofit/>
          </a:bodyPr>
          <a:lstStyle/>
          <a:p>
            <a:r>
              <a:rPr lang="en-US">
                <a:highlight>
                  <a:srgbClr val="00FFFF"/>
                </a:highlight>
                <a:latin typeface="Cambria" panose="02040503050406030204" charset="0"/>
                <a:cs typeface="Cambria" panose="02040503050406030204" charset="0"/>
              </a:rPr>
              <a:t>#Biggest Indivdual Category Contributor : Spices</a:t>
            </a:r>
            <a:endParaRPr lang="en-US">
              <a:highlight>
                <a:srgbClr val="00FFFF"/>
              </a:highlight>
              <a:latin typeface="Cambria" panose="02040503050406030204" charset="0"/>
              <a:cs typeface="Cambria" panose="02040503050406030204" charset="0"/>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graphicFrame>
        <p:nvGraphicFramePr>
          <p:cNvPr id="6" name="Table 5"/>
          <p:cNvGraphicFramePr>
            <a:graphicFrameLocks noGrp="1"/>
          </p:cNvGraphicFramePr>
          <p:nvPr/>
        </p:nvGraphicFramePr>
        <p:xfrm>
          <a:off x="608401" y="1729337"/>
          <a:ext cx="5268522" cy="4828184"/>
        </p:xfrm>
        <a:graphic>
          <a:graphicData uri="http://schemas.openxmlformats.org/drawingml/2006/table">
            <a:tbl>
              <a:tblPr firstRow="1" bandRow="1">
                <a:tableStyleId>{5C22544A-7EE6-4342-B048-85BDC9FD1C3A}</a:tableStyleId>
              </a:tblPr>
              <a:tblGrid>
                <a:gridCol w="1176771"/>
                <a:gridCol w="1176771"/>
                <a:gridCol w="863876"/>
                <a:gridCol w="965225"/>
                <a:gridCol w="1085879"/>
              </a:tblGrid>
              <a:tr h="413782">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Food </a:t>
                      </a:r>
                      <a:r>
                        <a:rPr lang="en-IN" sz="1100" b="1" i="0" u="none" strike="noStrike" dirty="0" smtClean="0">
                          <a:solidFill>
                            <a:srgbClr val="000000"/>
                          </a:solidFill>
                          <a:effectLst/>
                          <a:latin typeface="Cambria" panose="02040503050406030204" charset="0"/>
                          <a:cs typeface="Cambria" panose="02040503050406030204" charset="0"/>
                        </a:rPr>
                        <a:t>subcategory</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Start (Jun 2022)</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End (May 2023)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Absolute Change</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Percentage Change (%)</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dirty="0">
                          <a:solidFill>
                            <a:srgbClr val="000000"/>
                          </a:solidFill>
                          <a:effectLst/>
                          <a:latin typeface="Cambria" panose="02040503050406030204" charset="0"/>
                          <a:ea typeface="Cambria" panose="02040503050406030204" charset="0"/>
                          <a:cs typeface="Cambria" panose="02040503050406030204" charset="0"/>
                        </a:rPr>
                        <a:t>Spices</a:t>
                      </a:r>
                      <a:endParaRPr lang="en-IN" sz="1100" b="1" i="0" u="none" strike="noStrike" dirty="0">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188.9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221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32.1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16.99%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Cereals and products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153.8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173.2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19.4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12.61%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147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Milk and products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165.4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179.6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8.59%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Pulses and products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164.6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174.9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10.3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6.26%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67712">
                <a:tc>
                  <a:txBody>
                    <a:bodyPr/>
                    <a:lstStyle/>
                    <a:p>
                      <a:pPr algn="l" fontAlgn="ctr"/>
                      <a:r>
                        <a:rPr lang="en-US" sz="1100" b="1" i="0" u="none" strike="noStrike">
                          <a:solidFill>
                            <a:srgbClr val="000000"/>
                          </a:solidFill>
                          <a:effectLst/>
                          <a:latin typeface="Cambria" panose="02040503050406030204" charset="0"/>
                          <a:ea typeface="Cambria" panose="02040503050406030204" charset="0"/>
                          <a:cs typeface="Cambria" panose="02040503050406030204" charset="0"/>
                        </a:rPr>
                        <a:t>Prepared meals, snacks, sweets etc.</a:t>
                      </a:r>
                      <a:endParaRPr lang="en-US"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181.9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191.1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9.2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5.06%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Non-alcoholic beverages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174.2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178.7</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4.5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2.58%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Food and beverages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172.4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176.8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4.4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2.55%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413782">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Sugar and Confectionery</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119.1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121.9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2.35%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Fruits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165.8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169</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3.2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1.93%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Egg</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169.6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0.83%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Meat and fish</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217.2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211.5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-5.7</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-2.62%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Vegetables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167.3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148.7</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-18.6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-11.12%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Oils and fats</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208.1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173.3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-34.8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-16.72%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212606">
                <a:tc>
                  <a:txBody>
                    <a:bodyPr/>
                    <a:lstStyle/>
                    <a:p>
                      <a:pPr algn="l"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Toatl</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172.95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176.21</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cs typeface="Cambria" panose="02040503050406030204" charset="0"/>
                        </a:rPr>
                        <a:t>3.26</a:t>
                      </a:r>
                      <a:endParaRPr lang="en-IN" sz="1100" b="1" i="0" u="none" strike="noStrike" dirty="0">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cs typeface="Cambria" panose="02040503050406030204" charset="0"/>
                        </a:rPr>
                        <a:t>1.89%</a:t>
                      </a:r>
                      <a:endParaRPr lang="en-IN" sz="1100" b="1" i="0" u="none" strike="noStrike" dirty="0">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bl>
          </a:graphicData>
        </a:graphic>
      </p:graphicFrame>
      <p:sp>
        <p:nvSpPr>
          <p:cNvPr id="11" name="TextBox 10"/>
          <p:cNvSpPr txBox="1"/>
          <p:nvPr/>
        </p:nvSpPr>
        <p:spPr>
          <a:xfrm>
            <a:off x="6172199" y="4731617"/>
            <a:ext cx="4886325" cy="2123658"/>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Over Jun-2022 → May-2023 the </a:t>
            </a:r>
            <a:r>
              <a:rPr lang="en-US" sz="1400" b="1" dirty="0">
                <a:latin typeface="Cambria" panose="02040503050406030204" charset="0"/>
                <a:ea typeface="Cambria" panose="02040503050406030204" charset="0"/>
              </a:rPr>
              <a:t>Food Index rose ≈ </a:t>
            </a:r>
            <a:r>
              <a:rPr lang="en-US" sz="1400" b="1" dirty="0" smtClean="0">
                <a:latin typeface="Cambria" panose="02040503050406030204" charset="0"/>
                <a:ea typeface="Cambria" panose="02040503050406030204" charset="0"/>
              </a:rPr>
              <a:t>1.89</a:t>
            </a:r>
            <a:r>
              <a:rPr lang="en-US" sz="1400" b="1" dirty="0">
                <a:latin typeface="Cambria" panose="02040503050406030204" charset="0"/>
                <a:ea typeface="Cambria" panose="02040503050406030204" charset="0"/>
              </a:rPr>
              <a:t>%</a:t>
            </a:r>
            <a:r>
              <a:rPr lang="en-US" sz="1400" dirty="0">
                <a:latin typeface="Cambria" panose="02040503050406030204" charset="0"/>
                <a:ea typeface="Cambria" panose="02040503050406030204" charset="0"/>
              </a:rPr>
              <a:t> (unweighted). That’s a modest net rise over the 12 months</a:t>
            </a:r>
            <a:r>
              <a:rPr lang="en-US" sz="1400" dirty="0" smtClean="0">
                <a:latin typeface="Cambria" panose="02040503050406030204" charset="0"/>
                <a:ea typeface="Cambria" panose="02040503050406030204" charset="0"/>
              </a:rPr>
              <a:t>.</a:t>
            </a:r>
            <a:endParaRPr lang="en-US" sz="1400" dirty="0" smtClean="0">
              <a:latin typeface="Cambria" panose="02040503050406030204" charset="0"/>
              <a:ea typeface="Cambria" panose="02040503050406030204" charset="0"/>
            </a:endParaRPr>
          </a:p>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Spices had the largest absolute increase among food subcategories (≈ +</a:t>
            </a:r>
            <a:r>
              <a:rPr lang="en-US" sz="1400" dirty="0" smtClean="0">
                <a:latin typeface="Cambria" panose="02040503050406030204" charset="0"/>
                <a:ea typeface="Cambria" panose="02040503050406030204" charset="0"/>
              </a:rPr>
              <a:t>32.1 </a:t>
            </a:r>
            <a:r>
              <a:rPr lang="en-US" sz="1400" dirty="0">
                <a:latin typeface="Cambria" panose="02040503050406030204" charset="0"/>
                <a:ea typeface="Cambria" panose="02040503050406030204" charset="0"/>
              </a:rPr>
              <a:t>index points, +</a:t>
            </a:r>
            <a:r>
              <a:rPr lang="en-US" sz="1400" dirty="0" smtClean="0">
                <a:latin typeface="Cambria" panose="02040503050406030204" charset="0"/>
                <a:ea typeface="Cambria" panose="02040503050406030204" charset="0"/>
              </a:rPr>
              <a:t>16.99%), </a:t>
            </a:r>
            <a:r>
              <a:rPr lang="en-US" sz="1400" dirty="0">
                <a:latin typeface="Cambria" panose="02040503050406030204" charset="0"/>
                <a:ea typeface="Cambria" panose="02040503050406030204" charset="0"/>
              </a:rPr>
              <a:t>so within the food bucket spices contributed most to the Food Index rise in this 12-month window (by absolute index change).</a:t>
            </a:r>
            <a:endParaRPr lang="en-US" sz="1400" dirty="0" smtClean="0">
              <a:latin typeface="Cambria" panose="02040503050406030204" charset="0"/>
              <a:ea typeface="Cambria" panose="02040503050406030204" charset="0"/>
            </a:endParaRPr>
          </a:p>
          <a:p>
            <a:pPr>
              <a:spcAft>
                <a:spcPts val="1200"/>
              </a:spcAft>
            </a:pPr>
            <a:endParaRPr lang="en-IN" sz="1400" dirty="0">
              <a:latin typeface="Cambria" panose="02040503050406030204" charset="0"/>
              <a:ea typeface="Cambria" panose="02040503050406030204" charset="0"/>
            </a:endParaRPr>
          </a:p>
        </p:txBody>
      </p:sp>
      <p:sp>
        <p:nvSpPr>
          <p:cNvPr id="5" name="Slide Number Placeholder 4"/>
          <p:cNvSpPr>
            <a:spLocks noGrp="1"/>
          </p:cNvSpPr>
          <p:nvPr>
            <p:ph type="sldNum" sz="quarter" idx="12"/>
          </p:nvPr>
        </p:nvSpPr>
        <p:spPr/>
        <p:txBody>
          <a:bodyPr/>
          <a:lstStyle/>
          <a:p>
            <a:pPr algn="r"/>
            <a:fld id="{515A922F-1294-4387-9CB3-FCC8465D972A}" type="slidenum">
              <a:rPr lang="en-US" smtClean="0"/>
            </a:fld>
            <a:endParaRPr lang="en-US" dirty="0"/>
          </a:p>
        </p:txBody>
      </p:sp>
      <p:sp>
        <p:nvSpPr>
          <p:cNvPr id="3" name="Content Placeholder 2"/>
          <p:cNvSpPr>
            <a:spLocks noGrp="1"/>
          </p:cNvSpPr>
          <p:nvPr>
            <p:ph idx="6"/>
            <p:custDataLst>
              <p:tags r:id="rId2"/>
            </p:custDataLst>
          </p:nvPr>
        </p:nvSpPr>
        <p:spPr>
          <a:xfrm>
            <a:off x="608330" y="1185545"/>
            <a:ext cx="2950210" cy="452755"/>
          </a:xfrm>
        </p:spPr>
        <p:txBody>
          <a:bodyPr>
            <a:normAutofit lnSpcReduction="10000"/>
          </a:bodyPr>
          <a:lstStyle/>
          <a:p>
            <a:pPr marL="0" indent="0">
              <a:buNone/>
            </a:pPr>
            <a:r>
              <a:rPr altLang="en-IN" u="sng" dirty="0">
                <a:latin typeface="Cambria" panose="02040503050406030204" charset="0"/>
                <a:cs typeface="Cambria" panose="02040503050406030204" charset="0"/>
              </a:rPr>
              <a:t>Rural</a:t>
            </a:r>
            <a:endParaRPr altLang="en-IN" u="sng" dirty="0">
              <a:latin typeface="Cambria" panose="02040503050406030204" charset="0"/>
              <a:cs typeface="Cambria" panose="02040503050406030204" charset="0"/>
            </a:endParaRPr>
          </a:p>
        </p:txBody>
      </p:sp>
      <p:sp>
        <p:nvSpPr>
          <p:cNvPr id="4" name="Title 3"/>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8" name="Content Placeholder 7"/>
          <p:cNvGraphicFramePr>
            <a:graphicFrameLocks noGrp="1"/>
          </p:cNvGraphicFramePr>
          <p:nvPr>
            <p:ph idx="7"/>
            <p:custDataLst>
              <p:tags r:id="rId4"/>
            </p:custDataLst>
          </p:nvPr>
        </p:nvGraphicFramePr>
        <p:xfrm>
          <a:off x="6172200" y="1729105"/>
          <a:ext cx="5342255" cy="3002915"/>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5"/>
    </p:custData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7"/>
          </p:nvPr>
        </p:nvSpPr>
        <p:spPr>
          <a:xfrm>
            <a:off x="6664965" y="1958987"/>
            <a:ext cx="5176800" cy="4759236"/>
          </a:xfrm>
        </p:spPr>
        <p:txBody>
          <a:bodyPr>
            <a:normAutofit/>
          </a:bodyPr>
          <a:lstStyle/>
          <a:p>
            <a:r>
              <a:rPr lang="en-US" sz="1600" dirty="0">
                <a:latin typeface="Cambria" panose="02040503050406030204" charset="0"/>
                <a:ea typeface="Cambria" panose="02040503050406030204" charset="0"/>
              </a:rPr>
              <a:t>The largest monthly uptick in the window occurred in </a:t>
            </a:r>
            <a:r>
              <a:rPr lang="en-US" sz="1600" b="1" dirty="0">
                <a:latin typeface="Cambria" panose="02040503050406030204" charset="0"/>
                <a:ea typeface="Cambria" panose="02040503050406030204" charset="0"/>
              </a:rPr>
              <a:t>May 2023</a:t>
            </a:r>
            <a:r>
              <a:rPr lang="en-US" sz="1600" dirty="0">
                <a:latin typeface="Cambria" panose="02040503050406030204" charset="0"/>
                <a:ea typeface="Cambria" panose="02040503050406030204" charset="0"/>
              </a:rPr>
              <a:t> (+</a:t>
            </a:r>
            <a:r>
              <a:rPr lang="en-US" sz="1600" dirty="0" smtClean="0">
                <a:latin typeface="Cambria" panose="02040503050406030204" charset="0"/>
                <a:ea typeface="Cambria" panose="02040503050406030204" charset="0"/>
              </a:rPr>
              <a:t>0.726</a:t>
            </a:r>
            <a:r>
              <a:rPr lang="en-US" sz="1600" dirty="0">
                <a:latin typeface="Cambria" panose="02040503050406030204" charset="0"/>
                <a:ea typeface="Cambria" panose="02040503050406030204" charset="0"/>
              </a:rPr>
              <a:t>%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 while </a:t>
            </a:r>
            <a:r>
              <a:rPr lang="en-US" sz="1600" b="1" dirty="0" smtClean="0">
                <a:latin typeface="Cambria" panose="02040503050406030204" charset="0"/>
                <a:ea typeface="Cambria" panose="02040503050406030204" charset="0"/>
              </a:rPr>
              <a:t>January </a:t>
            </a:r>
            <a:r>
              <a:rPr lang="en-US" sz="1600" b="1" dirty="0">
                <a:latin typeface="Cambria" panose="02040503050406030204" charset="0"/>
                <a:ea typeface="Cambria" panose="02040503050406030204" charset="0"/>
              </a:rPr>
              <a:t>2023</a:t>
            </a:r>
            <a:r>
              <a:rPr lang="en-US" sz="1600" dirty="0">
                <a:latin typeface="Cambria" panose="02040503050406030204" charset="0"/>
                <a:ea typeface="Cambria" panose="02040503050406030204" charset="0"/>
              </a:rPr>
              <a:t> saw the steepest drop (−</a:t>
            </a:r>
            <a:r>
              <a:rPr lang="en-US" sz="1600" dirty="0" smtClean="0">
                <a:latin typeface="Cambria" panose="02040503050406030204" charset="0"/>
                <a:ea typeface="Cambria" panose="02040503050406030204" charset="0"/>
              </a:rPr>
              <a:t>0.766%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a:t>
            </a:r>
            <a:endParaRPr lang="en-US" sz="1600" dirty="0">
              <a:latin typeface="Cambria" panose="02040503050406030204" charset="0"/>
              <a:ea typeface="Cambria" panose="02040503050406030204" charset="0"/>
            </a:endParaRPr>
          </a:p>
          <a:p>
            <a:endParaRPr lang="en-IN" sz="1600" dirty="0">
              <a:latin typeface="Cambria" panose="02040503050406030204" charset="0"/>
              <a:ea typeface="Cambria" panose="02040503050406030204" charset="0"/>
            </a:endParaRPr>
          </a:p>
        </p:txBody>
      </p:sp>
      <p:sp>
        <p:nvSpPr>
          <p:cNvPr id="4" name="Title 3"/>
          <p:cNvSpPr>
            <a:spLocks noGrp="1"/>
          </p:cNvSpPr>
          <p:nvPr>
            <p:ph type="title" idx="5"/>
          </p:nvPr>
        </p:nvSpPr>
        <p:spPr/>
        <p:txBody>
          <a:bodyPr vert="horz" wrap="square" lIns="0" tIns="0" rIns="0" bIns="0" rtlCol="0" anchor="b">
            <a:normAutofit/>
          </a:bodyPr>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3" name="Content Placeholder 2"/>
          <p:cNvSpPr>
            <a:spLocks noGrp="1"/>
          </p:cNvSpPr>
          <p:nvPr>
            <p:ph idx="6"/>
          </p:nvPr>
        </p:nvSpPr>
        <p:spPr>
          <a:xfrm>
            <a:off x="809060" y="1490135"/>
            <a:ext cx="3571714" cy="469072"/>
          </a:xfrm>
        </p:spPr>
        <p:txBody>
          <a:bodyPr>
            <a:normAutofit lnSpcReduction="10000"/>
          </a:bodyPr>
          <a:lstStyle/>
          <a:p>
            <a:pPr marL="0" indent="0">
              <a:buNone/>
            </a:pPr>
            <a:r>
              <a:rPr lang="en-IN" u="sng" dirty="0" smtClean="0">
                <a:latin typeface="Cambria" panose="02040503050406030204" charset="0"/>
                <a:cs typeface="Cambria" panose="02040503050406030204" charset="0"/>
              </a:rPr>
              <a:t>Rural</a:t>
            </a:r>
            <a:endParaRPr lang="en-IN" u="sng" dirty="0" smtClean="0">
              <a:latin typeface="Cambria" panose="02040503050406030204" charset="0"/>
              <a:cs typeface="Cambria" panose="02040503050406030204" charset="0"/>
            </a:endParaRPr>
          </a:p>
        </p:txBody>
      </p:sp>
      <p:sp>
        <p:nvSpPr>
          <p:cNvPr id="6" name="Slide Number Placeholder 5"/>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8" name="Chart 7"/>
          <p:cNvGraphicFramePr/>
          <p:nvPr/>
        </p:nvGraphicFramePr>
        <p:xfrm>
          <a:off x="608330" y="1958975"/>
          <a:ext cx="5916295" cy="4400550"/>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 Box 4"/>
          <p:cNvSpPr txBox="1"/>
          <p:nvPr/>
        </p:nvSpPr>
        <p:spPr>
          <a:xfrm>
            <a:off x="6664960" y="3429000"/>
            <a:ext cx="4902200" cy="1574800"/>
          </a:xfrm>
          <a:prstGeom prst="rect">
            <a:avLst/>
          </a:prstGeom>
          <a:noFill/>
        </p:spPr>
        <p:txBody>
          <a:bodyPr wrap="square" rtlCol="0">
            <a:noAutofit/>
          </a:bodyPr>
          <a:lstStyle/>
          <a:p>
            <a:r>
              <a:rPr lang="en-US">
                <a:highlight>
                  <a:srgbClr val="00FFFF"/>
                </a:highlight>
                <a:latin typeface="Cambria" panose="02040503050406030204" charset="0"/>
                <a:cs typeface="Cambria" panose="02040503050406030204" charset="0"/>
              </a:rPr>
              <a:t>#Biggest Indivdual Category Contributor : Spices</a:t>
            </a:r>
            <a:endParaRPr lang="en-US">
              <a:highlight>
                <a:srgbClr val="00FFFF"/>
              </a:highlight>
              <a:latin typeface="Cambria" panose="02040503050406030204" charset="0"/>
              <a:cs typeface="Cambria" panose="02040503050406030204" charset="0"/>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6"/>
          </p:nvPr>
        </p:nvSpPr>
        <p:spPr>
          <a:xfrm>
            <a:off x="608400" y="1260265"/>
            <a:ext cx="3571714" cy="469072"/>
          </a:xfrm>
        </p:spPr>
        <p:txBody>
          <a:bodyPr>
            <a:normAutofit lnSpcReduction="10000"/>
          </a:bodyPr>
          <a:lstStyle/>
          <a:p>
            <a:pPr marL="0" indent="0">
              <a:buNone/>
            </a:pPr>
            <a:r>
              <a:rPr altLang="en-IN" u="sng" dirty="0">
                <a:latin typeface="Cambria" panose="02040503050406030204" charset="0"/>
                <a:cs typeface="Cambria" panose="02040503050406030204" charset="0"/>
              </a:rPr>
              <a:t>Urban</a:t>
            </a:r>
            <a:endParaRPr altLang="en-IN" u="sng" dirty="0">
              <a:latin typeface="Cambria" panose="02040503050406030204" charset="0"/>
              <a:cs typeface="Cambria" panose="02040503050406030204" charset="0"/>
            </a:endParaRPr>
          </a:p>
        </p:txBody>
      </p:sp>
      <p:sp>
        <p:nvSpPr>
          <p:cNvPr id="4" name="Title 3"/>
          <p:cNvSpPr>
            <a:spLocks noGrp="1"/>
          </p:cNvSpPr>
          <p:nvPr>
            <p:ph type="title" idx="5"/>
          </p:nvPr>
        </p:nvSpPr>
        <p:spPr/>
        <p:txBody>
          <a:bodyPr vert="horz" wrap="square" lIns="0" tIns="0" rIns="0" bIns="0" rtlCol="0" anchor="b">
            <a:normAutofit/>
          </a:bodyPr>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6" name="Table 5"/>
          <p:cNvGraphicFramePr>
            <a:graphicFrameLocks noGrp="1"/>
          </p:cNvGraphicFramePr>
          <p:nvPr/>
        </p:nvGraphicFramePr>
        <p:xfrm>
          <a:off x="608401" y="1729337"/>
          <a:ext cx="5268522" cy="5062299"/>
        </p:xfrm>
        <a:graphic>
          <a:graphicData uri="http://schemas.openxmlformats.org/drawingml/2006/table">
            <a:tbl>
              <a:tblPr firstRow="1" bandRow="1">
                <a:tableStyleId>{5C22544A-7EE6-4342-B048-85BDC9FD1C3A}</a:tableStyleId>
              </a:tblPr>
              <a:tblGrid>
                <a:gridCol w="1176771"/>
                <a:gridCol w="1176771"/>
                <a:gridCol w="863876"/>
                <a:gridCol w="965225"/>
                <a:gridCol w="1085879"/>
              </a:tblGrid>
              <a:tr h="413782">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Food </a:t>
                      </a:r>
                      <a:r>
                        <a:rPr lang="en-IN" sz="1100" b="1" i="0" u="none" strike="noStrike" dirty="0" smtClean="0">
                          <a:solidFill>
                            <a:srgbClr val="000000"/>
                          </a:solidFill>
                          <a:effectLst/>
                          <a:latin typeface="Cambria" panose="02040503050406030204" charset="0"/>
                          <a:cs typeface="Cambria" panose="02040503050406030204" charset="0"/>
                        </a:rPr>
                        <a:t>subcategory</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Start (Jun 2022)</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a:solidFill>
                            <a:srgbClr val="000000"/>
                          </a:solidFill>
                          <a:effectLst/>
                          <a:latin typeface="Cambria" panose="02040503050406030204" charset="0"/>
                          <a:cs typeface="Cambria" panose="02040503050406030204" charset="0"/>
                        </a:rPr>
                        <a:t>End (May 2023)</a:t>
                      </a:r>
                      <a:endParaRPr lang="en-IN" sz="11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Absolute Change</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l" fontAlgn="ctr"/>
                      <a:r>
                        <a:rPr lang="en-IN" sz="1100" b="1" i="0" u="none" strike="noStrike" dirty="0">
                          <a:solidFill>
                            <a:srgbClr val="000000"/>
                          </a:solidFill>
                          <a:effectLst/>
                          <a:latin typeface="Cambria" panose="02040503050406030204" charset="0"/>
                          <a:cs typeface="Cambria" panose="02040503050406030204" charset="0"/>
                        </a:rPr>
                        <a:t>Percentage Change (%)</a:t>
                      </a:r>
                      <a:endParaRPr lang="en-IN" sz="11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Spices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183.5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211.9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28.4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13.40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1378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Cereals and products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157.5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174.7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9.85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147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Pulses and products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163.6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176.9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13.3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7.52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1378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Milk and products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166.4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179.4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7.25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6771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Prepared meals, snacks, sweets etc.</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186.3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197.7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11.4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5.77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1378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Non-alcoholic beverages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159.1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165.9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6.8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4.10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1378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Sugar and Confectionery</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121.4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124.2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2.25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13782">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Egg</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172.8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176.7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3.9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2.21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Food and beverages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179.3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183.1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3.8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2.08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Fruits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174.1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175.8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0.97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Meat and fish</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223.4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219.4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Vegetables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211.5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-26.5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-14.32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Oils and fats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188.6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164.4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-24.2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-14.72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12606">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Total</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175.96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179.62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3.66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2.08%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bl>
          </a:graphicData>
        </a:graphic>
      </p:graphicFrame>
      <p:graphicFrame>
        <p:nvGraphicFramePr>
          <p:cNvPr id="9" name="Chart 8"/>
          <p:cNvGraphicFramePr/>
          <p:nvPr/>
        </p:nvGraphicFramePr>
        <p:xfrm>
          <a:off x="5923280" y="1729105"/>
          <a:ext cx="5493385" cy="3002280"/>
        </p:xfrm>
        <a:graphic>
          <a:graphicData uri="http://schemas.openxmlformats.org/drawingml/2006/chart">
            <c:chart xmlns:c="http://schemas.openxmlformats.org/drawingml/2006/chart" xmlns:r="http://schemas.openxmlformats.org/officeDocument/2006/relationships" r:id="rId1"/>
          </a:graphicData>
        </a:graphic>
      </p:graphicFrame>
      <p:sp>
        <p:nvSpPr>
          <p:cNvPr id="11" name="TextBox 10"/>
          <p:cNvSpPr txBox="1"/>
          <p:nvPr/>
        </p:nvSpPr>
        <p:spPr>
          <a:xfrm>
            <a:off x="6172199" y="4731617"/>
            <a:ext cx="4886325" cy="2122805"/>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Over Jun-2022 → May-2023 the </a:t>
            </a:r>
            <a:r>
              <a:rPr lang="en-US" sz="1400" b="1" dirty="0">
                <a:latin typeface="Cambria" panose="02040503050406030204" charset="0"/>
                <a:ea typeface="Cambria" panose="02040503050406030204" charset="0"/>
              </a:rPr>
              <a:t>Food Index rose ≈ 2.08%</a:t>
            </a:r>
            <a:r>
              <a:rPr lang="en-US" sz="1400" dirty="0">
                <a:latin typeface="Cambria" panose="02040503050406030204" charset="0"/>
                <a:ea typeface="Cambria" panose="02040503050406030204" charset="0"/>
              </a:rPr>
              <a:t> (unweighted). That’s a modest net rise over the 12 months</a:t>
            </a:r>
            <a:r>
              <a:rPr lang="en-US" sz="1400" dirty="0" smtClean="0">
                <a:latin typeface="Cambria" panose="02040503050406030204" charset="0"/>
                <a:ea typeface="Cambria" panose="02040503050406030204" charset="0"/>
              </a:rPr>
              <a:t>.</a:t>
            </a:r>
            <a:endParaRPr lang="en-US" sz="1400" dirty="0" smtClean="0">
              <a:latin typeface="Cambria" panose="02040503050406030204" charset="0"/>
              <a:ea typeface="Cambria" panose="02040503050406030204" charset="0"/>
            </a:endParaRPr>
          </a:p>
          <a:p>
            <a:pPr marL="171450" indent="-171450">
              <a:spcAft>
                <a:spcPts val="1200"/>
              </a:spcAft>
              <a:buFont typeface="Arial" panose="020B0604020202020204" pitchFamily="34" charset="0"/>
              <a:buChar char="•"/>
            </a:pPr>
            <a:r>
              <a:rPr lang="en-US" sz="1400" dirty="0">
                <a:latin typeface="Cambria" panose="02040503050406030204" charset="0"/>
                <a:ea typeface="Cambria" panose="02040503050406030204" charset="0"/>
              </a:rPr>
              <a:t>Spices had the largest absolute increase among food subcategories (≈ +28.4</a:t>
            </a:r>
            <a:r>
              <a:rPr lang="en-US" sz="1400" dirty="0" smtClean="0">
                <a:latin typeface="Cambria" panose="02040503050406030204" charset="0"/>
                <a:ea typeface="Cambria" panose="02040503050406030204" charset="0"/>
              </a:rPr>
              <a:t> </a:t>
            </a:r>
            <a:r>
              <a:rPr lang="en-US" sz="1400" dirty="0">
                <a:latin typeface="Cambria" panose="02040503050406030204" charset="0"/>
                <a:ea typeface="Cambria" panose="02040503050406030204" charset="0"/>
              </a:rPr>
              <a:t>index points, +13</a:t>
            </a:r>
            <a:r>
              <a:rPr lang="en-US" sz="1400" dirty="0" smtClean="0">
                <a:latin typeface="Cambria" panose="02040503050406030204" charset="0"/>
                <a:ea typeface="Cambria" panose="02040503050406030204" charset="0"/>
              </a:rPr>
              <a:t>.4%), </a:t>
            </a:r>
            <a:r>
              <a:rPr lang="en-US" sz="1400" dirty="0">
                <a:latin typeface="Cambria" panose="02040503050406030204" charset="0"/>
                <a:ea typeface="Cambria" panose="02040503050406030204" charset="0"/>
              </a:rPr>
              <a:t>so within the food bucket spices contributed most to the Food Index rise in this 12-month window (by absolute index change).</a:t>
            </a:r>
            <a:endParaRPr lang="en-US" sz="1400" dirty="0" smtClean="0">
              <a:latin typeface="Cambria" panose="02040503050406030204" charset="0"/>
              <a:ea typeface="Cambria" panose="02040503050406030204" charset="0"/>
            </a:endParaRPr>
          </a:p>
          <a:p>
            <a:pPr>
              <a:spcAft>
                <a:spcPts val="1200"/>
              </a:spcAft>
            </a:pPr>
            <a:endParaRPr lang="en-IN" sz="1400" dirty="0">
              <a:latin typeface="Cambria" panose="02040503050406030204" charset="0"/>
              <a:ea typeface="Cambria" panose="02040503050406030204" charset="0"/>
            </a:endParaRPr>
          </a:p>
        </p:txBody>
      </p:sp>
      <p:sp>
        <p:nvSpPr>
          <p:cNvPr id="5" name="Slide Number Placeholder 4"/>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7"/>
          </p:nvPr>
        </p:nvSpPr>
        <p:spPr>
          <a:xfrm>
            <a:off x="6636390" y="1958987"/>
            <a:ext cx="5176800" cy="4759236"/>
          </a:xfrm>
        </p:spPr>
        <p:txBody>
          <a:bodyPr>
            <a:normAutofit/>
          </a:bodyPr>
          <a:lstStyle/>
          <a:p>
            <a:r>
              <a:rPr lang="en-US" sz="1600" dirty="0">
                <a:latin typeface="Cambria" panose="02040503050406030204" charset="0"/>
                <a:ea typeface="Cambria" panose="02040503050406030204" charset="0"/>
              </a:rPr>
              <a:t>The largest monthly uptick in the window occurred in </a:t>
            </a:r>
            <a:r>
              <a:rPr lang="en-US" sz="1600" b="1" dirty="0">
                <a:latin typeface="Cambria" panose="02040503050406030204" charset="0"/>
                <a:ea typeface="Cambria" panose="02040503050406030204" charset="0"/>
              </a:rPr>
              <a:t>May 2023</a:t>
            </a:r>
            <a:r>
              <a:rPr lang="en-US" sz="1600" dirty="0">
                <a:latin typeface="Cambria" panose="02040503050406030204" charset="0"/>
                <a:ea typeface="Cambria" panose="02040503050406030204" charset="0"/>
              </a:rPr>
              <a:t> (+</a:t>
            </a:r>
            <a:r>
              <a:rPr lang="en-US" sz="1600" dirty="0" smtClean="0">
                <a:latin typeface="Cambria" panose="02040503050406030204" charset="0"/>
                <a:ea typeface="Cambria" panose="02040503050406030204" charset="0"/>
              </a:rPr>
              <a:t>0.751</a:t>
            </a:r>
            <a:r>
              <a:rPr lang="en-US" sz="1600" dirty="0">
                <a:latin typeface="Cambria" panose="02040503050406030204" charset="0"/>
                <a:ea typeface="Cambria" panose="02040503050406030204" charset="0"/>
              </a:rPr>
              <a:t>%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 while December</a:t>
            </a:r>
            <a:r>
              <a:rPr lang="en-US" sz="1600" b="1" dirty="0" smtClean="0">
                <a:latin typeface="Cambria" panose="02040503050406030204" charset="0"/>
                <a:ea typeface="Cambria" panose="02040503050406030204" charset="0"/>
              </a:rPr>
              <a:t> </a:t>
            </a:r>
            <a:r>
              <a:rPr lang="en-US" sz="1600" b="1" dirty="0">
                <a:latin typeface="Cambria" panose="02040503050406030204" charset="0"/>
                <a:ea typeface="Cambria" panose="02040503050406030204" charset="0"/>
              </a:rPr>
              <a:t>2022</a:t>
            </a:r>
            <a:r>
              <a:rPr lang="en-US" sz="1600" dirty="0">
                <a:latin typeface="Cambria" panose="02040503050406030204" charset="0"/>
                <a:ea typeface="Cambria" panose="02040503050406030204" charset="0"/>
              </a:rPr>
              <a:t> saw the steepest drop (−</a:t>
            </a:r>
            <a:r>
              <a:rPr lang="en-US" sz="1600" dirty="0" smtClean="0">
                <a:latin typeface="Cambria" panose="02040503050406030204" charset="0"/>
                <a:ea typeface="Cambria" panose="02040503050406030204" charset="0"/>
              </a:rPr>
              <a:t>0.804% </a:t>
            </a:r>
            <a:r>
              <a:rPr lang="en-US" sz="1600" dirty="0" err="1">
                <a:latin typeface="Cambria" panose="02040503050406030204" charset="0"/>
                <a:ea typeface="Cambria" panose="02040503050406030204" charset="0"/>
              </a:rPr>
              <a:t>MoM</a:t>
            </a:r>
            <a:r>
              <a:rPr lang="en-US" sz="1600" dirty="0">
                <a:latin typeface="Cambria" panose="02040503050406030204" charset="0"/>
                <a:ea typeface="Cambria" panose="02040503050406030204" charset="0"/>
              </a:rPr>
              <a:t>).</a:t>
            </a:r>
            <a:endParaRPr lang="en-US" sz="1600" dirty="0">
              <a:latin typeface="Cambria" panose="02040503050406030204" charset="0"/>
              <a:ea typeface="Cambria" panose="02040503050406030204" charset="0"/>
            </a:endParaRPr>
          </a:p>
          <a:p>
            <a:endParaRPr lang="en-IN" sz="1600" dirty="0">
              <a:latin typeface="Cambria" panose="02040503050406030204" charset="0"/>
              <a:ea typeface="Cambria" panose="02040503050406030204" charset="0"/>
            </a:endParaRPr>
          </a:p>
        </p:txBody>
      </p:sp>
      <p:sp>
        <p:nvSpPr>
          <p:cNvPr id="4" name="Title 3"/>
          <p:cNvSpPr>
            <a:spLocks noGrp="1"/>
          </p:cNvSpPr>
          <p:nvPr>
            <p:ph type="title" idx="5"/>
          </p:nvPr>
        </p:nvSpPr>
        <p:spPr/>
        <p:txBody>
          <a:bodyPr vert="horz" wrap="square" lIns="0" tIns="0" rIns="0" bIns="0" rtlCol="0" anchor="b">
            <a:normAutofit/>
          </a:bodyPr>
          <a:lstStyle/>
          <a:p>
            <a:pPr lvl="0" algn="ctr">
              <a:buClrTx/>
              <a:buSzTx/>
              <a:buFontTx/>
            </a:pP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Month-on-Month CPI: Food Products </a:t>
            </a:r>
            <a:r>
              <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(June,22-May,23)</a:t>
            </a:r>
            <a:endParaRPr lang="en-US"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3" name="Content Placeholder 2"/>
          <p:cNvSpPr>
            <a:spLocks noGrp="1"/>
          </p:cNvSpPr>
          <p:nvPr>
            <p:ph idx="6"/>
          </p:nvPr>
        </p:nvSpPr>
        <p:spPr>
          <a:xfrm>
            <a:off x="809060" y="1490135"/>
            <a:ext cx="3571714" cy="469072"/>
          </a:xfrm>
        </p:spPr>
        <p:txBody>
          <a:bodyPr>
            <a:normAutofit lnSpcReduction="10000"/>
          </a:bodyPr>
          <a:lstStyle/>
          <a:p>
            <a:pPr marL="0" indent="0">
              <a:buNone/>
            </a:pPr>
            <a:r>
              <a:rPr altLang="en-IN" u="sng" dirty="0" smtClean="0">
                <a:latin typeface="Cambria" panose="02040503050406030204" charset="0"/>
                <a:cs typeface="Cambria" panose="02040503050406030204" charset="0"/>
              </a:rPr>
              <a:t>Urban</a:t>
            </a:r>
            <a:endParaRPr altLang="en-IN" u="sng" dirty="0" smtClean="0">
              <a:latin typeface="Cambria" panose="02040503050406030204" charset="0"/>
              <a:cs typeface="Cambria" panose="02040503050406030204" charset="0"/>
            </a:endParaRPr>
          </a:p>
        </p:txBody>
      </p:sp>
      <p:sp>
        <p:nvSpPr>
          <p:cNvPr id="6" name="Slide Number Placeholder 5"/>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13" name="Chart 12"/>
          <p:cNvGraphicFramePr/>
          <p:nvPr/>
        </p:nvGraphicFramePr>
        <p:xfrm>
          <a:off x="608330" y="1958975"/>
          <a:ext cx="5916295" cy="4018280"/>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 Box 4"/>
          <p:cNvSpPr txBox="1"/>
          <p:nvPr/>
        </p:nvSpPr>
        <p:spPr>
          <a:xfrm>
            <a:off x="6636385" y="3581400"/>
            <a:ext cx="4597400" cy="1346200"/>
          </a:xfrm>
          <a:prstGeom prst="rect">
            <a:avLst/>
          </a:prstGeom>
          <a:noFill/>
        </p:spPr>
        <p:txBody>
          <a:bodyPr wrap="square" rtlCol="0">
            <a:noAutofit/>
          </a:bodyPr>
          <a:lstStyle/>
          <a:p>
            <a:r>
              <a:rPr lang="en-US" sz="1600" b="1">
                <a:highlight>
                  <a:srgbClr val="00FFFF"/>
                </a:highlight>
                <a:latin typeface="Cambria" panose="02040503050406030204" charset="0"/>
                <a:cs typeface="Cambria" panose="02040503050406030204" charset="0"/>
              </a:rPr>
              <a:t>#Biggest Indivdual Category Contributor : Spices</a:t>
            </a:r>
            <a:endParaRPr lang="en-US" sz="1600" b="1">
              <a:highlight>
                <a:srgbClr val="00FFFF"/>
              </a:highlight>
              <a:latin typeface="Cambria" panose="02040503050406030204" charset="0"/>
              <a:cs typeface="Cambria" panose="02040503050406030204" charset="0"/>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7"/>
          </p:nvPr>
        </p:nvSpPr>
        <p:spPr>
          <a:xfrm>
            <a:off x="196850" y="1090295"/>
            <a:ext cx="3585845" cy="568960"/>
          </a:xfrm>
        </p:spPr>
        <p:txBody>
          <a:bodyPr/>
          <a:lstStyle/>
          <a:p>
            <a:pPr marL="0" indent="0" algn="l">
              <a:buNone/>
            </a:pPr>
            <a:r>
              <a:rPr altLang="en-IN" sz="1800" u="sng">
                <a:latin typeface="Cambria" panose="02040503050406030204" charset="0"/>
                <a:cs typeface="Cambria" panose="02040503050406030204" charset="0"/>
              </a:rPr>
              <a:t>Rural + Urban</a:t>
            </a:r>
            <a:endParaRPr altLang="en-IN" sz="1800" u="sng">
              <a:latin typeface="Cambria" panose="02040503050406030204" charset="0"/>
              <a:cs typeface="Cambria" panose="02040503050406030204" charset="0"/>
            </a:endParaRPr>
          </a:p>
        </p:txBody>
      </p:sp>
      <p:sp>
        <p:nvSpPr>
          <p:cNvPr id="3" name="Content Placeholder 2"/>
          <p:cNvSpPr>
            <a:spLocks noGrp="1"/>
          </p:cNvSpPr>
          <p:nvPr>
            <p:ph idx="6"/>
          </p:nvPr>
        </p:nvSpPr>
        <p:spPr>
          <a:xfrm>
            <a:off x="8529320" y="1505585"/>
            <a:ext cx="3662680" cy="1044575"/>
          </a:xfrm>
        </p:spPr>
        <p:txBody>
          <a:bodyPr>
            <a:noAutofit/>
          </a:bodyPr>
          <a:lstStyle/>
          <a:p>
            <a:pPr marL="0" indent="0">
              <a:lnSpc>
                <a:spcPct val="50000"/>
              </a:lnSpc>
              <a:buNone/>
            </a:pPr>
            <a:r>
              <a:rPr altLang="en-US" sz="1400">
                <a:latin typeface="Cambria" panose="02040503050406030204" charset="0"/>
                <a:cs typeface="Cambria" panose="02040503050406030204" charset="0"/>
                <a:sym typeface="+mn-ea"/>
              </a:rPr>
              <a:t>Period definitions used</a:t>
            </a:r>
            <a:endParaRPr lang="en-US" altLang="en-US" sz="1400">
              <a:latin typeface="Cambria" panose="02040503050406030204" charset="0"/>
              <a:cs typeface="Cambria" panose="02040503050406030204" charset="0"/>
            </a:endParaRPr>
          </a:p>
          <a:p>
            <a:pPr>
              <a:lnSpc>
                <a:spcPct val="50000"/>
              </a:lnSpc>
            </a:pPr>
            <a:r>
              <a:rPr altLang="en-US" sz="1400">
                <a:latin typeface="Cambria" panose="02040503050406030204" charset="0"/>
                <a:cs typeface="Cambria" panose="02040503050406030204" charset="0"/>
                <a:sym typeface="+mn-ea"/>
              </a:rPr>
              <a:t>Pre-Covid : 2019-03-01 → 2020-02-01</a:t>
            </a:r>
            <a:endParaRPr lang="en-US" altLang="en-US" sz="1400">
              <a:latin typeface="Cambria" panose="02040503050406030204" charset="0"/>
              <a:cs typeface="Cambria" panose="02040503050406030204" charset="0"/>
            </a:endParaRPr>
          </a:p>
          <a:p>
            <a:pPr>
              <a:lnSpc>
                <a:spcPct val="50000"/>
              </a:lnSpc>
            </a:pPr>
            <a:r>
              <a:rPr altLang="en-US" sz="1400">
                <a:latin typeface="Cambria" panose="02040503050406030204" charset="0"/>
                <a:cs typeface="Cambria" panose="02040503050406030204" charset="0"/>
                <a:sym typeface="+mn-ea"/>
              </a:rPr>
              <a:t>Post-Covid: 2020-04-01 → 2021-03-01</a:t>
            </a:r>
            <a:endParaRPr altLang="en-US" sz="1400">
              <a:latin typeface="Cambria" panose="02040503050406030204" charset="0"/>
              <a:cs typeface="Cambria" panose="02040503050406030204" charset="0"/>
              <a:sym typeface="+mn-ea"/>
            </a:endParaRPr>
          </a:p>
          <a:p>
            <a:pPr marL="0" indent="0">
              <a:lnSpc>
                <a:spcPct val="50000"/>
              </a:lnSpc>
              <a:buNone/>
            </a:pPr>
            <a:r>
              <a:rPr lang="en-US" altLang="en-US" sz="1400">
                <a:latin typeface="Cambria" panose="02040503050406030204" charset="0"/>
                <a:cs typeface="Cambria" panose="02040503050406030204" charset="0"/>
              </a:rPr>
              <a:t>(we excluded Mar-2020 as the event month)</a:t>
            </a:r>
            <a:endParaRPr lang="en-US" altLang="en-US" sz="1400">
              <a:latin typeface="Cambria" panose="02040503050406030204" charset="0"/>
              <a:cs typeface="Cambria" panose="02040503050406030204" charset="0"/>
            </a:endParaRPr>
          </a:p>
          <a:p>
            <a:pPr marL="0" indent="0">
              <a:buNone/>
            </a:pPr>
            <a:endParaRPr lang="en-US" altLang="en-US" sz="1400">
              <a:latin typeface="Cambria" panose="02040503050406030204" charset="0"/>
              <a:cs typeface="Cambria" panose="02040503050406030204" charset="0"/>
            </a:endParaRPr>
          </a:p>
        </p:txBody>
      </p:sp>
      <p:sp>
        <p:nvSpPr>
          <p:cNvPr id="4" name="Title 3"/>
          <p:cNvSpPr>
            <a:spLocks noGrp="1"/>
          </p:cNvSpPr>
          <p:nvPr>
            <p:ph type="title" idx="5"/>
          </p:nvPr>
        </p:nvSpPr>
        <p:spPr>
          <a:xfrm>
            <a:off x="608400" y="217875"/>
            <a:ext cx="10969200" cy="705600"/>
          </a:xfrm>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5" name="Table 4"/>
          <p:cNvGraphicFramePr/>
          <p:nvPr>
            <p:custDataLst>
              <p:tags r:id="rId1"/>
            </p:custDataLst>
          </p:nvPr>
        </p:nvGraphicFramePr>
        <p:xfrm>
          <a:off x="196850" y="1505585"/>
          <a:ext cx="8190865" cy="2389505"/>
        </p:xfrm>
        <a:graphic>
          <a:graphicData uri="http://schemas.openxmlformats.org/drawingml/2006/table">
            <a:tbl>
              <a:tblPr firstRow="1" bandRow="1">
                <a:tableStyleId>{5C22544A-7EE6-4342-B048-85BDC9FD1C3A}</a:tableStyleId>
              </a:tblPr>
              <a:tblGrid>
                <a:gridCol w="1274445"/>
                <a:gridCol w="1066165"/>
                <a:gridCol w="1170305"/>
                <a:gridCol w="1169035"/>
                <a:gridCol w="1170305"/>
                <a:gridCol w="1170305"/>
                <a:gridCol w="1170305"/>
              </a:tblGrid>
              <a:tr h="421640">
                <a:tc>
                  <a:txBody>
                    <a:bodyPr/>
                    <a:lstStyle/>
                    <a:p>
                      <a:pPr algn="l" fontAlgn="ctr"/>
                      <a:r>
                        <a:rPr sz="1200" b="1" i="0" dirty="0">
                          <a:solidFill>
                            <a:srgbClr val="000000"/>
                          </a:solidFill>
                          <a:latin typeface="Cambria" panose="02040503050406030204" charset="0"/>
                          <a:ea typeface="Calibri" panose="020F0502020204030204"/>
                          <a:cs typeface="Cambria" panose="02040503050406030204" charset="0"/>
                        </a:rPr>
                        <a:t>Category</a:t>
                      </a:r>
                      <a:endParaRPr sz="12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YoY (Post−Pre)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MoM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70231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Food Index (unweighted avg of food items)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5.70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8.71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3.01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0.88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0.54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2164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Health</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7.21</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4.88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-2.33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-0.02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22275">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Transport and communication</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2.52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9.96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7.44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0.46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0.89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0.43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2164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Household goods &amp; services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4.35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2.40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-1.95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0.28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dirty="0">
                          <a:solidFill>
                            <a:srgbClr val="000000"/>
                          </a:solidFill>
                          <a:latin typeface="Cambria" panose="02040503050406030204" charset="0"/>
                          <a:ea typeface="Calibri" panose="020F0502020204030204"/>
                          <a:cs typeface="Cambria" panose="02040503050406030204" charset="0"/>
                        </a:rPr>
                        <a:t>0.08</a:t>
                      </a:r>
                      <a:endParaRPr sz="12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bl>
          </a:graphicData>
        </a:graphic>
      </p:graphicFrame>
      <p:sp>
        <p:nvSpPr>
          <p:cNvPr id="8" name="Slide Number Placeholder 7"/>
          <p:cNvSpPr>
            <a:spLocks noGrp="1"/>
          </p:cNvSpPr>
          <p:nvPr>
            <p:ph type="sldNum" sz="quarter" idx="12"/>
          </p:nvPr>
        </p:nvSpPr>
        <p:spPr/>
        <p:txBody>
          <a:bodyPr/>
          <a:lstStyle/>
          <a:p>
            <a:pPr algn="r"/>
            <a:fld id="{515A922F-1294-4387-9CB3-FCC8465D972A}" type="slidenum">
              <a:rPr lang="en-US" smtClean="0"/>
            </a:fld>
            <a:endParaRPr lang="en-US" dirty="0"/>
          </a:p>
        </p:txBody>
      </p:sp>
      <p:sp>
        <p:nvSpPr>
          <p:cNvPr id="6" name="Content Placeholder 1"/>
          <p:cNvSpPr>
            <a:spLocks noGrp="1"/>
          </p:cNvSpPr>
          <p:nvPr/>
        </p:nvSpPr>
        <p:spPr>
          <a:xfrm>
            <a:off x="196850" y="3895090"/>
            <a:ext cx="3585845" cy="56896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smtClean="0">
                <a:ln>
                  <a:noFill/>
                  <a:prstDash val="sysDot"/>
                </a:ln>
                <a:solidFill>
                  <a:schemeClr val="tx1"/>
                </a:solidFill>
                <a:uFillTx/>
                <a:latin typeface="+mn-lt"/>
                <a:sym typeface="+mn-ea"/>
              </a:defRPr>
            </a:lvl1pPr>
            <a:lvl2pPr marL="685800" marR="0" lvl="1" indent="-228600" algn="l"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en-US" sz="1600" b="0" i="0" u="none" strike="noStrike" kern="1200" cap="none" spc="150" normalizeH="0" baseline="0" dirty="0" smtClean="0">
                <a:ln>
                  <a:noFill/>
                  <a:prstDash val="sysDot"/>
                </a:ln>
                <a:solidFill>
                  <a:schemeClr val="tx1"/>
                </a:solidFill>
                <a:uFillTx/>
                <a:latin typeface="+mn-lt"/>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dirty="0" smtClean="0">
                <a:ln>
                  <a:noFill/>
                  <a:prstDash val="sysDot"/>
                </a:ln>
                <a:solidFill>
                  <a:schemeClr val="tx1"/>
                </a:solidFill>
                <a:uFillTx/>
                <a:latin typeface="+mn-lt"/>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dirty="0" smtClean="0">
                <a:ln>
                  <a:noFill/>
                  <a:prstDash val="sysDot"/>
                </a:ln>
                <a:solidFill>
                  <a:schemeClr val="tx1"/>
                </a:solidFill>
                <a:uFillTx/>
                <a:latin typeface="+mn-lt"/>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dirty="0" smtClean="0">
                <a:ln>
                  <a:noFill/>
                  <a:prstDash val="sysDot"/>
                </a:ln>
                <a:solidFill>
                  <a:schemeClr val="tx1"/>
                </a:solidFill>
                <a:uFillTx/>
                <a:latin typeface="+mn-lt"/>
              </a:defRPr>
            </a:lvl5pPr>
            <a:lvl6pPr marL="2514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a:lstStyle>
          <a:p>
            <a:pPr marL="0" indent="0" algn="l">
              <a:buNone/>
            </a:pPr>
            <a:r>
              <a:rPr altLang="en-IN" sz="1600" u="sng" dirty="0">
                <a:latin typeface="Cambria" panose="02040503050406030204" charset="0"/>
                <a:cs typeface="Cambria" panose="02040503050406030204" charset="0"/>
              </a:rPr>
              <a:t>Rural </a:t>
            </a:r>
            <a:endParaRPr altLang="en-IN" sz="1400" u="sng" dirty="0">
              <a:latin typeface="Cambria" panose="02040503050406030204" charset="0"/>
              <a:cs typeface="Cambria" panose="02040503050406030204" charset="0"/>
            </a:endParaRPr>
          </a:p>
        </p:txBody>
      </p:sp>
      <p:graphicFrame>
        <p:nvGraphicFramePr>
          <p:cNvPr id="10" name="Table 9"/>
          <p:cNvGraphicFramePr/>
          <p:nvPr>
            <p:custDataLst>
              <p:tags r:id="rId2"/>
            </p:custDataLst>
          </p:nvPr>
        </p:nvGraphicFramePr>
        <p:xfrm>
          <a:off x="196850" y="4301490"/>
          <a:ext cx="8192135" cy="2244090"/>
        </p:xfrm>
        <a:graphic>
          <a:graphicData uri="http://schemas.openxmlformats.org/drawingml/2006/table">
            <a:tbl>
              <a:tblPr firstRow="1" bandRow="1">
                <a:tableStyleId>{5C22544A-7EE6-4342-B048-85BDC9FD1C3A}</a:tableStyleId>
              </a:tblPr>
              <a:tblGrid>
                <a:gridCol w="1170305"/>
                <a:gridCol w="1170305"/>
                <a:gridCol w="1170305"/>
                <a:gridCol w="1170305"/>
                <a:gridCol w="1170305"/>
                <a:gridCol w="1170305"/>
                <a:gridCol w="1170305"/>
              </a:tblGrid>
              <a:tr h="379095">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Category</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YoY (Post−Pre)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MoM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72644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Food Index (unweighted avg of food items)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4.16</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8.35</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4.19</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0.87</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0.52</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-0.35</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37973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Health</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8.25</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4.11</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-4.14</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0.38</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0.24</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-0.13</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37973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Transport and communication</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3.39</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9.58</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6.19</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0.47</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0.76</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0.29</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r>
              <a:tr h="379095">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Household goods &amp; services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2.09</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-0.01</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-2.10</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0.05</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a:solidFill>
                            <a:srgbClr val="000000"/>
                          </a:solidFill>
                          <a:effectLst/>
                          <a:latin typeface="Cambria" panose="02040503050406030204" charset="0"/>
                          <a:cs typeface="Cambria" panose="02040503050406030204" charset="0"/>
                        </a:rPr>
                        <a:t>0.11</a:t>
                      </a:r>
                      <a:endParaRPr lang="en-IN" sz="1200" b="1" i="0" u="none" strike="noStrike">
                        <a:solidFill>
                          <a:srgbClr val="000000"/>
                        </a:solidFill>
                        <a:effectLst/>
                        <a:latin typeface="Cambria" panose="02040503050406030204" charset="0"/>
                        <a:cs typeface="Cambria" panose="02040503050406030204" charset="0"/>
                      </a:endParaRPr>
                    </a:p>
                  </a:txBody>
                  <a:tcPr marL="9525" marR="9525" marT="9525" marB="0" anchor="ctr"/>
                </a:tc>
                <a:tc>
                  <a:txBody>
                    <a:bodyPr/>
                    <a:lstStyle/>
                    <a:p>
                      <a:pPr algn="r" fontAlgn="ctr"/>
                      <a:r>
                        <a:rPr lang="en-IN" sz="1200" b="1" i="0" u="none" strike="noStrike" dirty="0">
                          <a:solidFill>
                            <a:srgbClr val="000000"/>
                          </a:solidFill>
                          <a:effectLst/>
                          <a:latin typeface="Cambria" panose="02040503050406030204" charset="0"/>
                          <a:cs typeface="Cambria" panose="02040503050406030204" charset="0"/>
                        </a:rPr>
                        <a:t>0.06</a:t>
                      </a:r>
                      <a:endParaRPr lang="en-IN" sz="1200" b="1" i="0" u="none" strike="noStrike" dirty="0">
                        <a:solidFill>
                          <a:srgbClr val="000000"/>
                        </a:solidFill>
                        <a:effectLst/>
                        <a:latin typeface="Cambria" panose="02040503050406030204" charset="0"/>
                        <a:cs typeface="Cambria" panose="02040503050406030204" charset="0"/>
                      </a:endParaRPr>
                    </a:p>
                  </a:txBody>
                  <a:tcPr marL="9525" marR="9525" marT="9525" marB="0" anchor="ctr"/>
                </a:tc>
              </a:tr>
            </a:tbl>
          </a:graphicData>
        </a:graphic>
      </p:graphicFrame>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7"/>
          </p:nvPr>
        </p:nvSpPr>
        <p:spPr>
          <a:xfrm>
            <a:off x="196850" y="1128395"/>
            <a:ext cx="3585845" cy="568960"/>
          </a:xfrm>
        </p:spPr>
        <p:txBody>
          <a:bodyPr/>
          <a:lstStyle/>
          <a:p>
            <a:pPr marL="0" indent="0" algn="l">
              <a:buNone/>
            </a:pPr>
            <a:r>
              <a:rPr altLang="en-IN" sz="1600" u="sng">
                <a:latin typeface="Cambria" panose="02040503050406030204" charset="0"/>
                <a:cs typeface="Cambria" panose="02040503050406030204" charset="0"/>
              </a:rPr>
              <a:t> Urban</a:t>
            </a:r>
            <a:endParaRPr altLang="en-IN" sz="1600" u="sng">
              <a:latin typeface="Cambria" panose="02040503050406030204" charset="0"/>
              <a:cs typeface="Cambria" panose="02040503050406030204" charset="0"/>
            </a:endParaRPr>
          </a:p>
        </p:txBody>
      </p:sp>
      <p:sp>
        <p:nvSpPr>
          <p:cNvPr id="4" name="Title 3"/>
          <p:cNvSpPr>
            <a:spLocks noGrp="1"/>
          </p:cNvSpPr>
          <p:nvPr>
            <p:ph type="title" idx="5"/>
          </p:nvPr>
        </p:nvSpPr>
        <p:spPr>
          <a:xfrm>
            <a:off x="608400" y="217875"/>
            <a:ext cx="10969200" cy="705600"/>
          </a:xfrm>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8" name="Slide Number Placeholder 7"/>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7" name="Table 6"/>
          <p:cNvGraphicFramePr/>
          <p:nvPr>
            <p:custDataLst>
              <p:tags r:id="rId1"/>
            </p:custDataLst>
          </p:nvPr>
        </p:nvGraphicFramePr>
        <p:xfrm>
          <a:off x="196850" y="1624965"/>
          <a:ext cx="8556625" cy="2597150"/>
        </p:xfrm>
        <a:graphic>
          <a:graphicData uri="http://schemas.openxmlformats.org/drawingml/2006/table">
            <a:tbl>
              <a:tblPr firstRow="1" bandRow="1">
                <a:tableStyleId>{5C22544A-7EE6-4342-B048-85BDC9FD1C3A}</a:tableStyleId>
              </a:tblPr>
              <a:tblGrid>
                <a:gridCol w="1222375"/>
                <a:gridCol w="1222375"/>
                <a:gridCol w="1222375"/>
                <a:gridCol w="1222375"/>
                <a:gridCol w="1222375"/>
                <a:gridCol w="1222375"/>
                <a:gridCol w="1222375"/>
              </a:tblGrid>
              <a:tr h="42926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Category</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YoY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YoY (Post−Pre)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Pre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Post MoM mean (%)</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Δ MoM (pp)</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74803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Food Index (unweighted avg of food items)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8.50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9.32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0.83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0.92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0.57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2926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Health</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5.52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6.22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0.70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0.57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0.19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43053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Transport and communication</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1.52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10.29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8.77</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0.45</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1.03</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0.58</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560070">
                <a:tc>
                  <a:txBody>
                    <a:bodyPr/>
                    <a:lstStyle/>
                    <a:p>
                      <a:pPr algn="l" fontAlgn="ctr"/>
                      <a:r>
                        <a:rPr sz="1200" b="1" i="0">
                          <a:solidFill>
                            <a:srgbClr val="000000"/>
                          </a:solidFill>
                          <a:latin typeface="Cambria" panose="02040503050406030204" charset="0"/>
                          <a:ea typeface="Calibri" panose="020F0502020204030204"/>
                          <a:cs typeface="Cambria" panose="02040503050406030204" charset="0"/>
                        </a:rPr>
                        <a:t>Household goods &amp; services</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4.19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3.36</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-0.84</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0.32</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0.40</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200" b="1" i="0">
                          <a:solidFill>
                            <a:srgbClr val="000000"/>
                          </a:solidFill>
                          <a:latin typeface="Cambria" panose="02040503050406030204" charset="0"/>
                          <a:ea typeface="Calibri" panose="020F0502020204030204"/>
                          <a:cs typeface="Cambria" panose="02040503050406030204" charset="0"/>
                        </a:rPr>
                        <a:t>0.09</a:t>
                      </a:r>
                      <a:endParaRPr sz="12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bl>
          </a:graphicData>
        </a:graphic>
      </p:graphicFrame>
      <p:sp>
        <p:nvSpPr>
          <p:cNvPr id="11" name="Text Box 10"/>
          <p:cNvSpPr txBox="1"/>
          <p:nvPr/>
        </p:nvSpPr>
        <p:spPr>
          <a:xfrm>
            <a:off x="196850" y="4363085"/>
            <a:ext cx="8877300" cy="1753235"/>
          </a:xfrm>
          <a:prstGeom prst="rect">
            <a:avLst/>
          </a:prstGeom>
          <a:noFill/>
        </p:spPr>
        <p:txBody>
          <a:bodyPr wrap="square" rtlCol="0">
            <a:spAutoFit/>
          </a:bodyPr>
          <a:lstStyle/>
          <a:p>
            <a:pPr lvl="0" indent="0" algn="l" eaLnBrk="1">
              <a:buNone/>
              <a:tabLst>
                <a:tab pos="457200" algn="l"/>
              </a:tabLst>
            </a:pPr>
            <a:r>
              <a:rPr lang="en-US" altLang="zh-CN" sz="1600" u="sng" kern="1200">
                <a:solidFill>
                  <a:schemeClr val="tx1"/>
                </a:solidFill>
                <a:latin typeface="Cambria" panose="02040503050406030204"/>
                <a:ea typeface="SimSun" panose="02010600030101010101" pitchFamily="2" charset="-122"/>
              </a:rPr>
              <a:t>Overall Insights:</a:t>
            </a:r>
            <a:endParaRPr lang="en-US" altLang="zh-CN" sz="1600" u="sng" kern="1200">
              <a:solidFill>
                <a:schemeClr val="tx1"/>
              </a:solidFill>
              <a:latin typeface="Cambria" panose="02040503050406030204"/>
              <a:ea typeface="SimSun" panose="02010600030101010101" pitchFamily="2" charset="-122"/>
            </a:endParaRPr>
          </a:p>
          <a:p>
            <a:pPr marL="342900" lvl="0" indent="-342900" algn="l" eaLnBrk="1">
              <a:buAutoNum type="arabicPeriod"/>
              <a:tabLst>
                <a:tab pos="457200" algn="l"/>
              </a:tabLst>
            </a:pPr>
            <a:r>
              <a:rPr lang="en-US" altLang="zh-CN" sz="1600" kern="1200">
                <a:solidFill>
                  <a:schemeClr val="tx1"/>
                </a:solidFill>
                <a:latin typeface="Cambria" panose="02040503050406030204"/>
                <a:ea typeface="SimSun" panose="02010600030101010101" pitchFamily="2" charset="-122"/>
              </a:rPr>
              <a:t>Food inflation (YoY) rose after the lockdown onset.</a:t>
            </a:r>
            <a:endParaRPr lang="en-US" altLang="zh-CN" sz="1800" kern="100">
              <a:solidFill>
                <a:schemeClr val="tx1"/>
              </a:solidFill>
            </a:endParaRPr>
          </a:p>
          <a:p>
            <a:pPr marL="0" indent="0" algn="l" eaLnBrk="1"/>
            <a:r>
              <a:rPr lang="en-US" altLang="zh-CN" sz="1200" kern="100">
                <a:solidFill>
                  <a:schemeClr val="tx1"/>
                </a:solidFill>
                <a:latin typeface="Calibri" panose="020F0502020204030204"/>
                <a:ea typeface="SimSun" panose="02010600030101010101" pitchFamily="2" charset="-122"/>
                <a:cs typeface="Times New Roman" panose="02020603050405020304"/>
                <a:sym typeface="Times New Roman" panose="02020603050405020304"/>
              </a:rPr>
              <a:t>  </a:t>
            </a:r>
            <a:endParaRPr lang="en-US" altLang="zh-CN" sz="1200" kern="100">
              <a:solidFill>
                <a:schemeClr val="tx1"/>
              </a:solidFill>
              <a:latin typeface="Calibri" panose="020F0502020204030204"/>
              <a:ea typeface="SimSun" panose="02010600030101010101" pitchFamily="2" charset="-122"/>
              <a:cs typeface="Times New Roman" panose="02020603050405020304"/>
              <a:sym typeface="Times New Roman" panose="02020603050405020304"/>
            </a:endParaRPr>
          </a:p>
          <a:p>
            <a:pPr marL="0" indent="0" algn="l" eaLnBrk="1"/>
            <a:r>
              <a:rPr lang="en-US" altLang="zh-CN" sz="1600" kern="1200">
                <a:solidFill>
                  <a:schemeClr val="tx1"/>
                </a:solidFill>
                <a:latin typeface="Cambria" panose="02040503050406030204"/>
                <a:ea typeface="SimSun" panose="02010600030101010101" pitchFamily="2" charset="-122"/>
                <a:cs typeface="Times New Roman" panose="02020603050405020304"/>
                <a:sym typeface="Times New Roman" panose="02020603050405020304"/>
              </a:rPr>
              <a:t>Interpretation: supply disruptions (harvesting/transport/markets), logistics problems during lockdown, localized shortages and seasonal effects pushed year-on-year food price increases higher in the 12 months after the first lockdown. (This matches the general obser</a:t>
            </a:r>
            <a:r>
              <a:rPr lang="en-US" altLang="zh-CN" sz="1600" kern="1200">
                <a:solidFill>
                  <a:srgbClr val="000000"/>
                </a:solidFill>
                <a:latin typeface="Cambria" panose="02040503050406030204"/>
                <a:ea typeface="SimSun" panose="02010600030101010101" pitchFamily="2" charset="-122"/>
                <a:cs typeface="Times New Roman" panose="02020603050405020304"/>
                <a:sym typeface="Times New Roman" panose="02020603050405020304"/>
              </a:rPr>
              <a:t>vation that food prices were an important driver of higher inflation in 2020/21.)</a:t>
            </a:r>
            <a:endParaRPr lang="en-US" altLang="zh-CN" sz="1200" kern="100">
              <a:latin typeface="Calibri" panose="020F0502020204030204"/>
              <a:ea typeface="SimSun" panose="02010600030101010101" pitchFamily="2" charset="-122"/>
              <a:cs typeface="Times New Roman" panose="02020603050405020304"/>
              <a:sym typeface="Times New Roman" panose="02020603050405020304"/>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6"/>
            <p:custDataLst>
              <p:tags r:id="rId1"/>
            </p:custDataLst>
          </p:nvPr>
        </p:nvSpPr>
        <p:spPr>
          <a:xfrm>
            <a:off x="608330" y="1490345"/>
            <a:ext cx="11196320" cy="4759325"/>
          </a:xfrm>
        </p:spPr>
        <p:txBody>
          <a:bodyPr>
            <a:normAutofit/>
          </a:bodyPr>
          <a:lstStyle/>
          <a:p>
            <a:pPr marL="0" indent="0">
              <a:lnSpc>
                <a:spcPct val="100000"/>
              </a:lnSpc>
              <a:buNone/>
            </a:pPr>
            <a:r>
              <a:rPr lang="en-US" altLang="en-US" sz="1600">
                <a:latin typeface="Cambria" panose="02040503050406030204" charset="0"/>
                <a:cs typeface="Cambria" panose="02040503050406030204" charset="0"/>
              </a:rPr>
              <a:t>2.  Health inflation (YoY) fell after onset.</a:t>
            </a:r>
            <a:endParaRPr lang="en-US" altLang="en-US" sz="1600">
              <a:latin typeface="Cambria" panose="02040503050406030204" charset="0"/>
              <a:cs typeface="Cambria" panose="02040503050406030204" charset="0"/>
            </a:endParaRPr>
          </a:p>
          <a:p>
            <a:pPr marL="0" indent="0">
              <a:lnSpc>
                <a:spcPct val="100000"/>
              </a:lnSpc>
              <a:buNone/>
            </a:pPr>
            <a:r>
              <a:rPr lang="en-US" altLang="en-US" sz="1600">
                <a:latin typeface="Cambria" panose="02040503050406030204" charset="0"/>
                <a:cs typeface="Cambria" panose="02040503050406030204" charset="0"/>
              </a:rPr>
              <a:t>Possible reasons: temporary suspension of elective services, reduced outpatient activity early in lockdown, lower price pressures for certain services, or data collection/coverage effects for health items during lockdown. (This is plausible but would need a qualitative check against health sector reports for the period.)</a:t>
            </a:r>
            <a:endParaRPr lang="en-US" altLang="en-US" sz="1600">
              <a:latin typeface="Cambria" panose="02040503050406030204" charset="0"/>
              <a:cs typeface="Cambria" panose="02040503050406030204" charset="0"/>
            </a:endParaRPr>
          </a:p>
          <a:p>
            <a:pPr marL="0" indent="0">
              <a:lnSpc>
                <a:spcPct val="100000"/>
              </a:lnSpc>
              <a:buNone/>
            </a:pPr>
            <a:endParaRPr lang="en-US" altLang="en-US" sz="1600">
              <a:latin typeface="Cambria" panose="02040503050406030204" charset="0"/>
              <a:cs typeface="Cambria" panose="02040503050406030204" charset="0"/>
            </a:endParaRPr>
          </a:p>
          <a:p>
            <a:pPr marL="0" indent="0">
              <a:lnSpc>
                <a:spcPct val="100000"/>
              </a:lnSpc>
              <a:buNone/>
            </a:pPr>
            <a:r>
              <a:rPr lang="en-US" altLang="en-US" sz="1600">
                <a:latin typeface="Cambria" panose="02040503050406030204" charset="0"/>
                <a:cs typeface="Cambria" panose="02040503050406030204" charset="0"/>
              </a:rPr>
              <a:t>3.  Transport &amp; communication inflation jumped sharply (largest increase).</a:t>
            </a:r>
            <a:endParaRPr lang="en-US" altLang="en-US" sz="1600">
              <a:latin typeface="Cambria" panose="02040503050406030204" charset="0"/>
              <a:cs typeface="Cambria" panose="02040503050406030204" charset="0"/>
            </a:endParaRPr>
          </a:p>
          <a:p>
            <a:pPr marL="0" indent="0">
              <a:lnSpc>
                <a:spcPct val="100000"/>
              </a:lnSpc>
              <a:buNone/>
            </a:pPr>
            <a:r>
              <a:rPr lang="en-US" altLang="en-US" sz="1600">
                <a:latin typeface="Cambria" panose="02040503050406030204" charset="0"/>
                <a:cs typeface="Cambria" panose="02040503050406030204" charset="0"/>
              </a:rPr>
              <a:t>Reasoning: transport was hit hard by initial lockdown (large base effect) and later saw rebounds and oil/energy price volatility. The strong increase can reflect recovery and pass-through of fuel prices as services resumed.</a:t>
            </a:r>
            <a:endParaRPr lang="en-US" altLang="en-US" sz="1600">
              <a:latin typeface="Cambria" panose="02040503050406030204" charset="0"/>
              <a:cs typeface="Cambria" panose="02040503050406030204" charset="0"/>
            </a:endParaRPr>
          </a:p>
          <a:p>
            <a:pPr marL="0" indent="0">
              <a:lnSpc>
                <a:spcPct val="100000"/>
              </a:lnSpc>
              <a:buNone/>
            </a:pPr>
            <a:endParaRPr lang="en-US" altLang="en-US" sz="1600">
              <a:latin typeface="Cambria" panose="02040503050406030204" charset="0"/>
              <a:cs typeface="Cambria" panose="02040503050406030204" charset="0"/>
            </a:endParaRPr>
          </a:p>
          <a:p>
            <a:pPr marL="0" indent="0">
              <a:lnSpc>
                <a:spcPct val="100000"/>
              </a:lnSpc>
              <a:buNone/>
            </a:pPr>
            <a:r>
              <a:rPr lang="en-US" altLang="en-US" sz="1600">
                <a:latin typeface="Cambria" panose="02040503050406030204" charset="0"/>
                <a:cs typeface="Cambria" panose="02040503050406030204" charset="0"/>
              </a:rPr>
              <a:t>4. Household goods &amp; services saw a moderate decline in YoY but small positive change in MoM — indicating short-term monthly upticks but a lower annual average </a:t>
            </a:r>
            <a:endParaRPr altLang="en-US" sz="1600">
              <a:latin typeface="Cambria" panose="02040503050406030204" charset="0"/>
              <a:cs typeface="Cambria" panose="02040503050406030204" charset="0"/>
              <a:sym typeface="+mn-ea"/>
            </a:endParaRPr>
          </a:p>
          <a:p>
            <a:pPr marL="0" indent="0">
              <a:lnSpc>
                <a:spcPct val="100000"/>
              </a:lnSpc>
              <a:buNone/>
            </a:pPr>
            <a:endParaRPr lang="en-US" altLang="en-US" sz="1600">
              <a:latin typeface="Cambria" panose="02040503050406030204" charset="0"/>
              <a:cs typeface="Cambria" panose="02040503050406030204" charset="0"/>
            </a:endParaRPr>
          </a:p>
          <a:p>
            <a:pPr marL="0" indent="0">
              <a:lnSpc>
                <a:spcPct val="100000"/>
              </a:lnSpc>
              <a:buNone/>
            </a:pPr>
            <a:r>
              <a:rPr lang="en-US" altLang="en-US" sz="1600">
                <a:latin typeface="Cambria" panose="02040503050406030204" charset="0"/>
                <a:cs typeface="Cambria" panose="02040503050406030204" charset="0"/>
              </a:rPr>
              <a:t>5. MoM behavior: average MoM before/after shows smaller magnitudes; for example Food MoM average decreased slightly ) meaning month-to-month food price changes were on average a bit smaller post-lockdown, but year-on-year comparisons show larger increases due to base effects and cumulative rises.</a:t>
            </a:r>
            <a:endParaRPr lang="en-US" altLang="en-US" sz="1600">
              <a:latin typeface="Cambria" panose="02040503050406030204" charset="0"/>
              <a:cs typeface="Cambria" panose="02040503050406030204" charset="0"/>
            </a:endParaRPr>
          </a:p>
          <a:p>
            <a:pPr marL="0" indent="0">
              <a:lnSpc>
                <a:spcPct val="100000"/>
              </a:lnSpc>
              <a:buNone/>
            </a:pPr>
            <a:endParaRPr lang="en-US" altLang="en-US" sz="1600">
              <a:latin typeface="Cambria" panose="02040503050406030204" charset="0"/>
              <a:cs typeface="Cambria" panose="02040503050406030204" charset="0"/>
            </a:endParaRPr>
          </a:p>
        </p:txBody>
      </p:sp>
      <p:sp>
        <p:nvSpPr>
          <p:cNvPr id="6" name="Title 5"/>
          <p:cNvSpPr>
            <a:spLocks noGrp="1"/>
          </p:cNvSpPr>
          <p:nvPr>
            <p:ph type="title" idx="5"/>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4" name="Slide Number Placeholder 3"/>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2"/>
          <p:cNvSpPr>
            <a:spLocks noGrp="1"/>
          </p:cNvSpPr>
          <p:nvPr>
            <p:custDataLst>
              <p:tags r:id="rId1"/>
            </p:custDataLst>
          </p:nvPr>
        </p:nvSpPr>
        <p:spPr>
          <a:xfrm>
            <a:off x="608400" y="303600"/>
            <a:ext cx="10969200" cy="705600"/>
          </a:xfrm>
          <a:prstGeom prst="rect">
            <a:avLst/>
          </a:prstGeom>
          <a:noFill/>
          <a:ln>
            <a:noFill/>
            <a:prstDash val="sysDash"/>
          </a:ln>
        </p:spPr>
        <p:txBody>
          <a:bodyPr vert="horz" wrap="square" lIns="91440" tIns="45720" rIns="91440" bIns="45720" rtlCol="0" anchor="ctr">
            <a:noAutofit/>
          </a:bodyPr>
          <a:lstStyle>
            <a:lvl1pPr marL="0" marR="0" algn="l" defTabSz="914400" rtl="0" eaLnBrk="1" fontAlgn="auto" latinLnBrk="0" hangingPunct="1">
              <a:lnSpc>
                <a:spcPct val="100000"/>
              </a:lnSpc>
              <a:spcBef>
                <a:spcPct val="0"/>
              </a:spcBef>
              <a:buClrTx/>
              <a:buSzTx/>
              <a:buFontTx/>
              <a:buNone/>
              <a:defRPr kumimoji="0" lang="en-US" sz="3600" b="0" i="0" u="none" strike="noStrike" kern="1200" cap="none" spc="0" normalizeH="0" baseline="0" noProof="1" dirty="0" smtClean="0">
                <a:ln>
                  <a:noFill/>
                  <a:prstDash val="sysDot"/>
                </a:ln>
                <a:gradFill>
                  <a:gsLst>
                    <a:gs pos="14000">
                      <a:schemeClr val="accent1"/>
                    </a:gs>
                    <a:gs pos="92000">
                      <a:schemeClr val="accent1"/>
                    </a:gs>
                    <a:gs pos="54000">
                      <a:schemeClr val="tx1"/>
                    </a:gs>
                  </a:gsLst>
                  <a:lin ang="0" scaled="1"/>
                </a:gradFill>
                <a:latin typeface="+mj-lt"/>
              </a:defRPr>
            </a:lvl1pPr>
          </a:lstStyle>
          <a:p>
            <a:pPr algn="ctr"/>
            <a:r>
              <a:rPr lang="en-US" sz="4800">
                <a:latin typeface="Cambria" panose="02040503050406030204" charset="0"/>
                <a:cs typeface="Cambria" panose="02040503050406030204" charset="0"/>
              </a:rPr>
              <a:t>Introduction</a:t>
            </a:r>
            <a:endParaRPr lang="en-US" sz="4800">
              <a:latin typeface="Cambria" panose="02040503050406030204" charset="0"/>
              <a:cs typeface="Cambria" panose="02040503050406030204" charset="0"/>
            </a:endParaRPr>
          </a:p>
        </p:txBody>
      </p:sp>
      <p:sp>
        <p:nvSpPr>
          <p:cNvPr id="9" name="Content Placeholder 8"/>
          <p:cNvSpPr>
            <a:spLocks noGrp="1"/>
          </p:cNvSpPr>
          <p:nvPr>
            <p:ph idx="6"/>
            <p:custDataLst>
              <p:tags r:id="rId2"/>
            </p:custDataLst>
          </p:nvPr>
        </p:nvSpPr>
        <p:spPr>
          <a:xfrm>
            <a:off x="694799" y="1364400"/>
            <a:ext cx="10799999" cy="4813200"/>
          </a:xfrm>
        </p:spPr>
        <p:txBody>
          <a:bodyPr>
            <a:noAutofit/>
          </a:bodyPr>
          <a:lstStyle/>
          <a:p>
            <a:pPr marL="0" indent="0">
              <a:buNone/>
            </a:pPr>
            <a:r>
              <a:rPr lang="en-US" sz="1600" b="1">
                <a:latin typeface="Cambria" panose="02040503050406030204" charset="0"/>
                <a:cs typeface="Cambria" panose="02040503050406030204" charset="0"/>
              </a:rPr>
              <a:t>Consumer Price Index</a:t>
            </a:r>
            <a:r>
              <a:rPr lang="en-US" sz="1600">
                <a:latin typeface="Cambria" panose="02040503050406030204" charset="0"/>
                <a:cs typeface="Cambria" panose="02040503050406030204" charset="0"/>
              </a:rPr>
              <a:t>: </a:t>
            </a:r>
            <a:r>
              <a:rPr lang="en-US" altLang="en-US" sz="1600">
                <a:latin typeface="Cambria" panose="02040503050406030204" charset="0"/>
                <a:cs typeface="Cambria" panose="02040503050406030204" charset="0"/>
              </a:rPr>
              <a:t>The Consumer Price Index (CPI) is a measure of the average change over time in the prices of a "basket" of goods and services, like food, housing, and transportation, that are typically purchased consumers.</a:t>
            </a:r>
            <a:endParaRPr lang="en-US" altLang="en-US" sz="1600">
              <a:latin typeface="Cambria" panose="02040503050406030204" charset="0"/>
              <a:cs typeface="Cambria" panose="02040503050406030204" charset="0"/>
            </a:endParaRPr>
          </a:p>
          <a:p>
            <a:pPr marL="0" indent="0">
              <a:buNone/>
            </a:pPr>
            <a:r>
              <a:rPr lang="en-US" sz="1600" b="1">
                <a:latin typeface="Cambria" panose="02040503050406030204" charset="0"/>
                <a:cs typeface="Cambria" panose="02040503050406030204" charset="0"/>
              </a:rPr>
              <a:t>Broad Categories for CPI Inflation Inida (Rural+Urban, Rural &amp; Urban Sectors , Period: Jan, 2013 to May, 2023) :</a:t>
            </a:r>
            <a:endParaRPr lang="en-US" sz="16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Food Products</a:t>
            </a:r>
            <a:r>
              <a:rPr lang="en-US" altLang="en-US" sz="1600">
                <a:latin typeface="Cambria" panose="02040503050406030204" charset="0"/>
                <a:cs typeface="Cambria" panose="02040503050406030204" charset="0"/>
              </a:rPr>
              <a:t>: Cereals and products, Meat and fish, Egg, Milk and products, Oils and fats, Fruits, Vegetables, Pulses and products, Sugar and Confectionery, Spices, Non-alcoholic beverages, Prepared meals, snacks, sweets etc. &amp; Food and beverages.</a:t>
            </a:r>
            <a:endParaRPr lang="en-US" altLang="en-US" sz="16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Clothing &amp; Misc</a:t>
            </a:r>
            <a:r>
              <a:rPr lang="en-US" altLang="en-US" sz="1600">
                <a:latin typeface="Cambria" panose="02040503050406030204" charset="0"/>
                <a:cs typeface="Cambria" panose="02040503050406030204" charset="0"/>
              </a:rPr>
              <a:t>: Clothing, Footwear &amp; Clothing and footwear</a:t>
            </a:r>
            <a:endParaRPr lang="en-US" altLang="en-US" sz="16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Housing &amp; Misc</a:t>
            </a:r>
            <a:r>
              <a:rPr lang="en-US" altLang="en-US" sz="1800">
                <a:latin typeface="Cambria" panose="02040503050406030204" charset="0"/>
                <a:cs typeface="Cambria" panose="02040503050406030204" charset="0"/>
              </a:rPr>
              <a:t>: Housing, Fuel and light &amp; Household goods and services</a:t>
            </a:r>
            <a:endParaRPr lang="en-US" altLang="en-US" sz="18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Health and personal Care</a:t>
            </a:r>
            <a:r>
              <a:rPr lang="en-US" altLang="en-US" sz="1800">
                <a:latin typeface="Cambria" panose="02040503050406030204" charset="0"/>
                <a:cs typeface="Cambria" panose="02040503050406030204" charset="0"/>
              </a:rPr>
              <a:t>: Health &amp; Personal care and effects</a:t>
            </a:r>
            <a:endParaRPr lang="en-US" altLang="en-US" sz="18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Transport and communication</a:t>
            </a:r>
            <a:endParaRPr lang="en-US" altLang="en-US" sz="1600" b="1">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Education and Entertainment:</a:t>
            </a:r>
            <a:r>
              <a:rPr lang="en-US" altLang="en-US" sz="1800">
                <a:latin typeface="Cambria" panose="02040503050406030204" charset="0"/>
                <a:cs typeface="Cambria" panose="02040503050406030204" charset="0"/>
              </a:rPr>
              <a:t> Recreation and amusement &amp; Education</a:t>
            </a:r>
            <a:endParaRPr lang="en-US" altLang="en-US" sz="1800">
              <a:latin typeface="Cambria" panose="02040503050406030204" charset="0"/>
              <a:cs typeface="Cambria" panose="02040503050406030204" charset="0"/>
            </a:endParaRPr>
          </a:p>
          <a:p>
            <a:pPr>
              <a:buFont typeface="Arial" panose="020B0604020202020204" pitchFamily="34" charset="0"/>
              <a:buChar char="•"/>
            </a:pPr>
            <a:r>
              <a:rPr lang="en-US" altLang="en-US" sz="1600" b="1">
                <a:latin typeface="Cambria" panose="02040503050406030204" charset="0"/>
                <a:cs typeface="Cambria" panose="02040503050406030204" charset="0"/>
              </a:rPr>
              <a:t>Miscellaneuos:</a:t>
            </a:r>
            <a:r>
              <a:rPr lang="en-US" altLang="en-US" sz="1800">
                <a:latin typeface="Cambria" panose="02040503050406030204" charset="0"/>
                <a:cs typeface="Cambria" panose="02040503050406030204" charset="0"/>
              </a:rPr>
              <a:t> Pan, tobacco and intoxicants &amp; Miscellaneous</a:t>
            </a:r>
            <a:endParaRPr lang="en-US" altLang="en-US" sz="1800">
              <a:latin typeface="Cambria" panose="02040503050406030204" charset="0"/>
              <a:cs typeface="Cambria" panose="02040503050406030204" charset="0"/>
            </a:endParaRPr>
          </a:p>
          <a:p>
            <a:pPr>
              <a:buFont typeface="Arial" panose="020B0604020202020204" pitchFamily="34" charset="0"/>
              <a:buChar char="•"/>
            </a:pPr>
            <a:endParaRPr lang="en-US" altLang="en-US" sz="1800">
              <a:latin typeface="Cambria" panose="02040503050406030204" charset="0"/>
              <a:cs typeface="Cambria" panose="02040503050406030204" charset="0"/>
            </a:endParaRPr>
          </a:p>
        </p:txBody>
      </p:sp>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p:sp>
        <p:nvSpPr>
          <p:cNvPr id="4" name="Title 3"/>
          <p:cNvSpPr>
            <a:spLocks noGrp="1"/>
          </p:cNvSpPr>
          <p:nvPr>
            <p:ph type="title" idx="5"/>
            <p:custDataLst>
              <p:tags r:id="rId1"/>
            </p:custDataLst>
          </p:nvPr>
        </p:nvSpPr>
        <p:spPr>
          <a:xfrm>
            <a:off x="694800" y="321900"/>
            <a:ext cx="10800000" cy="720000"/>
          </a:xfrm>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pic>
        <p:nvPicPr>
          <p:cNvPr id="13" name="Content Placeholder 12"/>
          <p:cNvPicPr>
            <a:picLocks noGrp="1" noChangeAspect="1"/>
          </p:cNvPicPr>
          <p:nvPr>
            <p:ph idx="6"/>
            <p:custDataLst>
              <p:tags r:id="rId2"/>
            </p:custDataLst>
          </p:nvPr>
        </p:nvPicPr>
        <p:blipFill>
          <a:blip r:embed="rId3"/>
          <a:srcRect l="3500" r="3500"/>
          <a:stretch>
            <a:fillRect/>
          </a:stretch>
        </p:blipFill>
        <p:spPr>
          <a:xfrm>
            <a:off x="608330" y="1423670"/>
            <a:ext cx="11239500" cy="4876800"/>
          </a:xfrm>
          <a:prstGeom prst="rect">
            <a:avLst/>
          </a:prstGeom>
        </p:spPr>
      </p:pic>
      <p:sp>
        <p:nvSpPr>
          <p:cNvPr id="3" name="Slide Number Placeholder 2"/>
          <p:cNvSpPr>
            <a:spLocks noGrp="1"/>
          </p:cNvSpPr>
          <p:nvPr>
            <p:ph type="sldNum" sz="quarter" idx="12"/>
          </p:nvPr>
        </p:nvSpPr>
        <p:spPr/>
        <p:txBody>
          <a:bodyPr/>
          <a:lstStyle/>
          <a:p>
            <a:pPr algn="r"/>
            <a:fld id="{515A922F-1294-4387-9CB3-FCC8465D972A}" type="slidenum">
              <a:rPr lang="en-US" smtClean="0"/>
            </a:fld>
            <a:endParaRPr lang="en-US" dirty="0"/>
          </a:p>
        </p:txBody>
      </p:sp>
      <p:sp>
        <p:nvSpPr>
          <p:cNvPr id="2" name="Content Placeholder 1"/>
          <p:cNvSpPr>
            <a:spLocks noGrp="1"/>
          </p:cNvSpPr>
          <p:nvPr>
            <p:ph idx="7"/>
          </p:nvPr>
        </p:nvSpPr>
        <p:spPr>
          <a:xfrm>
            <a:off x="608330" y="1004570"/>
            <a:ext cx="3585845" cy="568960"/>
          </a:xfrm>
        </p:spPr>
        <p:txBody>
          <a:bodyPr/>
          <a:lstStyle/>
          <a:p>
            <a:pPr marL="0" indent="0">
              <a:buNone/>
            </a:pPr>
            <a:r>
              <a:rPr altLang="en-IN" u="sng" dirty="0">
                <a:latin typeface="Cambria" panose="02040503050406030204" charset="0"/>
                <a:cs typeface="Cambria" panose="02040503050406030204" charset="0"/>
              </a:rPr>
              <a:t>Rural+Urban </a:t>
            </a:r>
            <a:endParaRPr altLang="en-IN" u="sng" dirty="0">
              <a:latin typeface="Cambria" panose="02040503050406030204" charset="0"/>
              <a:cs typeface="Cambria" panose="02040503050406030204" charset="0"/>
            </a:endParaRPr>
          </a:p>
        </p:txBody>
      </p:sp>
    </p:spTree>
    <p:custDataLst>
      <p:tags r:id="rId4"/>
    </p:custData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pPr algn="r"/>
            <a:fld id="{515A922F-1294-4387-9CB3-FCC8465D972A}" type="slidenum">
              <a:rPr lang="en-US" smtClean="0"/>
            </a:fld>
            <a:endParaRPr lang="en-US" dirty="0"/>
          </a:p>
        </p:txBody>
      </p:sp>
      <p:sp>
        <p:nvSpPr>
          <p:cNvPr id="6" name="Title 5"/>
          <p:cNvSpPr>
            <a:spLocks noGrp="1"/>
          </p:cNvSpPr>
          <p:nvPr>
            <p:ph type="title" idx="5"/>
            <p:custDataLst>
              <p:tags r:id="rId1"/>
            </p:custDataLst>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8" name="Content Placeholder 7"/>
          <p:cNvSpPr>
            <a:spLocks noGrp="1"/>
          </p:cNvSpPr>
          <p:nvPr>
            <p:ph idx="7"/>
          </p:nvPr>
        </p:nvSpPr>
        <p:spPr>
          <a:xfrm>
            <a:off x="608330" y="1176020"/>
            <a:ext cx="3585845" cy="568960"/>
          </a:xfrm>
        </p:spPr>
        <p:txBody>
          <a:bodyPr/>
          <a:lstStyle/>
          <a:p>
            <a:pPr marL="0" indent="0">
              <a:buNone/>
            </a:pPr>
            <a:r>
              <a:rPr altLang="en-IN" u="sng" dirty="0">
                <a:latin typeface="Cambria" panose="02040503050406030204" charset="0"/>
                <a:cs typeface="Cambria" panose="02040503050406030204" charset="0"/>
              </a:rPr>
              <a:t>Rural </a:t>
            </a:r>
            <a:endParaRPr altLang="en-IN" u="sng" dirty="0">
              <a:latin typeface="Cambria" panose="02040503050406030204" charset="0"/>
              <a:cs typeface="Cambria" panose="02040503050406030204" charset="0"/>
            </a:endParaRPr>
          </a:p>
        </p:txBody>
      </p:sp>
      <p:pic>
        <p:nvPicPr>
          <p:cNvPr id="3" name="Picture 2"/>
          <p:cNvPicPr>
            <a:picLocks noChangeAspect="1"/>
          </p:cNvPicPr>
          <p:nvPr/>
        </p:nvPicPr>
        <p:blipFill>
          <a:blip r:embed="rId2"/>
          <a:stretch>
            <a:fillRect/>
          </a:stretch>
        </p:blipFill>
        <p:spPr>
          <a:xfrm>
            <a:off x="608330" y="1616710"/>
            <a:ext cx="10744835" cy="4370070"/>
          </a:xfrm>
          <a:prstGeom prst="rect">
            <a:avLst/>
          </a:prstGeom>
        </p:spPr>
      </p:pic>
      <p:cxnSp>
        <p:nvCxnSpPr>
          <p:cNvPr id="12" name="Straight Connector 11"/>
          <p:cNvCxnSpPr/>
          <p:nvPr/>
        </p:nvCxnSpPr>
        <p:spPr>
          <a:xfrm flipH="1">
            <a:off x="5430429" y="2259874"/>
            <a:ext cx="13063" cy="2664823"/>
          </a:xfrm>
          <a:prstGeom prst="line">
            <a:avLst/>
          </a:prstGeom>
          <a:ln w="9525" cap="flat" cmpd="sng" algn="ctr">
            <a:solidFill>
              <a:schemeClr val="tx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idx="5"/>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Pre- Covid Vs Post- Covid</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4" name="Slide Number Placeholder 3"/>
          <p:cNvSpPr>
            <a:spLocks noGrp="1"/>
          </p:cNvSpPr>
          <p:nvPr>
            <p:ph type="sldNum" sz="quarter" idx="12"/>
          </p:nvPr>
        </p:nvSpPr>
        <p:spPr/>
        <p:txBody>
          <a:bodyPr/>
          <a:lstStyle/>
          <a:p>
            <a:pPr algn="r"/>
            <a:fld id="{515A922F-1294-4387-9CB3-FCC8465D972A}" type="slidenum">
              <a:rPr lang="en-US" smtClean="0"/>
            </a:fld>
            <a:endParaRPr lang="en-US" dirty="0"/>
          </a:p>
        </p:txBody>
      </p:sp>
      <p:sp>
        <p:nvSpPr>
          <p:cNvPr id="5" name="Content Placeholder 4"/>
          <p:cNvSpPr>
            <a:spLocks noGrp="1"/>
          </p:cNvSpPr>
          <p:nvPr>
            <p:ph idx="7"/>
          </p:nvPr>
        </p:nvSpPr>
        <p:spPr>
          <a:xfrm>
            <a:off x="608330" y="1237615"/>
            <a:ext cx="3585845" cy="568960"/>
          </a:xfrm>
        </p:spPr>
        <p:txBody>
          <a:bodyPr/>
          <a:lstStyle/>
          <a:p>
            <a:pPr marL="0" indent="0">
              <a:buNone/>
            </a:pPr>
            <a:r>
              <a:rPr altLang="en-IN" u="sng" dirty="0">
                <a:latin typeface="Cambria" panose="02040503050406030204" charset="0"/>
                <a:cs typeface="Cambria" panose="02040503050406030204" charset="0"/>
              </a:rPr>
              <a:t>Urban </a:t>
            </a:r>
            <a:endParaRPr altLang="en-IN" u="sng" dirty="0">
              <a:latin typeface="Cambria" panose="02040503050406030204" charset="0"/>
              <a:cs typeface="Cambria" panose="02040503050406030204" charset="0"/>
            </a:endParaRPr>
          </a:p>
        </p:txBody>
      </p:sp>
      <p:pic>
        <p:nvPicPr>
          <p:cNvPr id="2" name="Picture 1"/>
          <p:cNvPicPr>
            <a:picLocks noChangeAspect="1"/>
          </p:cNvPicPr>
          <p:nvPr/>
        </p:nvPicPr>
        <p:blipFill>
          <a:blip r:embed="rId1"/>
          <a:stretch>
            <a:fillRect/>
          </a:stretch>
        </p:blipFill>
        <p:spPr>
          <a:xfrm>
            <a:off x="608330" y="1698534"/>
            <a:ext cx="10745470" cy="4580525"/>
          </a:xfrm>
          <a:prstGeom prst="rect">
            <a:avLst/>
          </a:prstGeom>
        </p:spPr>
      </p:pic>
      <p:cxnSp>
        <p:nvCxnSpPr>
          <p:cNvPr id="8" name="Straight Connector 7"/>
          <p:cNvCxnSpPr/>
          <p:nvPr/>
        </p:nvCxnSpPr>
        <p:spPr>
          <a:xfrm>
            <a:off x="5421086" y="2403566"/>
            <a:ext cx="0" cy="2764020"/>
          </a:xfrm>
          <a:prstGeom prst="line">
            <a:avLst/>
          </a:prstGeom>
          <a:ln w="9525" cap="flat" cmpd="sng" algn="ctr">
            <a:solidFill>
              <a:schemeClr val="tx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idx="5"/>
            <p:custDataLst>
              <p:tags r:id="rId2"/>
            </p:custDataLst>
          </p:nvPr>
        </p:nvSpPr>
        <p:spPr>
          <a:xfrm>
            <a:off x="582275" y="255600"/>
            <a:ext cx="10969200" cy="705600"/>
          </a:xfrm>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Crude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Oil CPI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Influence </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4" name="TextBox 3"/>
          <p:cNvSpPr txBox="1"/>
          <p:nvPr/>
        </p:nvSpPr>
        <p:spPr>
          <a:xfrm>
            <a:off x="966470" y="1143635"/>
            <a:ext cx="5211445" cy="337185"/>
          </a:xfrm>
          <a:prstGeom prst="rect">
            <a:avLst/>
          </a:prstGeom>
          <a:noFill/>
        </p:spPr>
        <p:txBody>
          <a:bodyPr wrap="square" rtlCol="0">
            <a:spAutoFit/>
          </a:bodyPr>
          <a:lstStyle/>
          <a:p>
            <a:r>
              <a:rPr lang="en-US" sz="1600" u="sng" dirty="0" smtClean="0">
                <a:latin typeface="Cambria" panose="02040503050406030204" charset="0"/>
                <a:ea typeface="Cambria" panose="02040503050406030204" charset="0"/>
              </a:rPr>
              <a:t>Rural + Urban (Period: Jan, 2021- May,2023)</a:t>
            </a:r>
            <a:endParaRPr lang="en-US" sz="1600" u="sng" dirty="0" smtClean="0">
              <a:latin typeface="Cambria" panose="02040503050406030204" charset="0"/>
              <a:ea typeface="Cambria" panose="02040503050406030204" charset="0"/>
            </a:endParaRPr>
          </a:p>
        </p:txBody>
      </p:sp>
      <p:graphicFrame>
        <p:nvGraphicFramePr>
          <p:cNvPr id="6" name="Chart 5"/>
          <p:cNvGraphicFramePr/>
          <p:nvPr/>
        </p:nvGraphicFramePr>
        <p:xfrm>
          <a:off x="814705" y="1480820"/>
          <a:ext cx="10488930" cy="4719955"/>
        </p:xfrm>
        <a:graphic>
          <a:graphicData uri="http://schemas.openxmlformats.org/drawingml/2006/chart">
            <c:chart xmlns:c="http://schemas.openxmlformats.org/drawingml/2006/chart" xmlns:r="http://schemas.openxmlformats.org/officeDocument/2006/relationships" r:id="rId1"/>
          </a:graphicData>
        </a:graphic>
      </p:graphicFrame>
      <p:sp>
        <p:nvSpPr>
          <p:cNvPr id="8" name="Slide Number Placeholder 7"/>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p:nvPr/>
        </p:nvSpPr>
        <p:spPr>
          <a:xfrm>
            <a:off x="966650" y="1152970"/>
            <a:ext cx="4062549" cy="337185"/>
          </a:xfrm>
          <a:prstGeom prst="rect">
            <a:avLst/>
          </a:prstGeom>
          <a:noFill/>
        </p:spPr>
        <p:txBody>
          <a:bodyPr wrap="square" rtlCol="0">
            <a:spAutoFit/>
          </a:bodyPr>
          <a:lstStyle/>
          <a:p>
            <a:r>
              <a:rPr lang="en-US" sz="1600" u="sng" dirty="0" smtClean="0">
                <a:latin typeface="Cambria" panose="02040503050406030204" charset="0"/>
                <a:ea typeface="Cambria" panose="02040503050406030204" charset="0"/>
              </a:rPr>
              <a:t>Rural (Period: Jan, 2021- May,2023)</a:t>
            </a:r>
            <a:endParaRPr lang="en-US" sz="1600" u="sng" dirty="0" smtClean="0">
              <a:latin typeface="Cambria" panose="02040503050406030204" charset="0"/>
              <a:ea typeface="Cambria" panose="02040503050406030204" charset="0"/>
            </a:endParaRPr>
          </a:p>
        </p:txBody>
      </p:sp>
      <p:sp>
        <p:nvSpPr>
          <p:cNvPr id="8" name="Slide Number Placeholder 7"/>
          <p:cNvSpPr>
            <a:spLocks noGrp="1"/>
          </p:cNvSpPr>
          <p:nvPr>
            <p:ph type="sldNum" sz="quarter" idx="12"/>
          </p:nvPr>
        </p:nvSpPr>
        <p:spPr/>
        <p:txBody>
          <a:bodyPr/>
          <a:lstStyle/>
          <a:p>
            <a:pPr algn="r"/>
            <a:fld id="{515A922F-1294-4387-9CB3-FCC8465D972A}" type="slidenum">
              <a:rPr lang="en-US" smtClean="0"/>
            </a:fld>
            <a:endParaRPr lang="en-US" dirty="0"/>
          </a:p>
        </p:txBody>
      </p:sp>
      <p:sp>
        <p:nvSpPr>
          <p:cNvPr id="3" name="Title 2"/>
          <p:cNvSpPr>
            <a:spLocks noGrp="1"/>
          </p:cNvSpPr>
          <p:nvPr>
            <p:ph type="title" idx="5"/>
            <p:custDataLst>
              <p:tags r:id="rId2"/>
            </p:custDataLst>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Crude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Oil CPI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Influence </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5" name="Content Placeholder 4"/>
          <p:cNvGraphicFramePr>
            <a:graphicFrameLocks noGrp="1"/>
          </p:cNvGraphicFramePr>
          <p:nvPr>
            <p:ph idx="6"/>
            <p:custDataLst>
              <p:tags r:id="rId3"/>
            </p:custDataLst>
          </p:nvPr>
        </p:nvGraphicFramePr>
        <p:xfrm>
          <a:off x="608400" y="1490400"/>
          <a:ext cx="10969200" cy="475920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p:nvPr/>
        </p:nvSpPr>
        <p:spPr>
          <a:xfrm>
            <a:off x="966650" y="1152970"/>
            <a:ext cx="4062549" cy="337185"/>
          </a:xfrm>
          <a:prstGeom prst="rect">
            <a:avLst/>
          </a:prstGeom>
          <a:noFill/>
        </p:spPr>
        <p:txBody>
          <a:bodyPr wrap="square" rtlCol="0">
            <a:spAutoFit/>
          </a:bodyPr>
          <a:lstStyle/>
          <a:p>
            <a:r>
              <a:rPr lang="en-US" sz="1600" u="sng" dirty="0" smtClean="0">
                <a:latin typeface="Cambria" panose="02040503050406030204" charset="0"/>
                <a:ea typeface="Cambria" panose="02040503050406030204" charset="0"/>
              </a:rPr>
              <a:t>Urban (Period: Jan, 2021- May,2023)</a:t>
            </a:r>
            <a:endParaRPr lang="en-US" sz="1600" u="sng" dirty="0" smtClean="0">
              <a:latin typeface="Cambria" panose="02040503050406030204" charset="0"/>
              <a:ea typeface="Cambria" panose="02040503050406030204" charset="0"/>
            </a:endParaRPr>
          </a:p>
        </p:txBody>
      </p:sp>
      <p:sp>
        <p:nvSpPr>
          <p:cNvPr id="8" name="Slide Number Placeholder 7"/>
          <p:cNvSpPr>
            <a:spLocks noGrp="1"/>
          </p:cNvSpPr>
          <p:nvPr>
            <p:ph type="sldNum" sz="quarter" idx="12"/>
          </p:nvPr>
        </p:nvSpPr>
        <p:spPr/>
        <p:txBody>
          <a:bodyPr/>
          <a:lstStyle/>
          <a:p>
            <a:pPr algn="r"/>
            <a:fld id="{515A922F-1294-4387-9CB3-FCC8465D972A}" type="slidenum">
              <a:rPr lang="en-US" smtClean="0"/>
            </a:fld>
            <a:endParaRPr lang="en-US" dirty="0"/>
          </a:p>
        </p:txBody>
      </p:sp>
      <p:sp>
        <p:nvSpPr>
          <p:cNvPr id="3" name="Title 2"/>
          <p:cNvSpPr>
            <a:spLocks noGrp="1"/>
          </p:cNvSpPr>
          <p:nvPr>
            <p:ph type="title" idx="5"/>
            <p:custDataLst>
              <p:tags r:id="rId2"/>
            </p:custDataLst>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Crude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Oil CPI </a:t>
            </a: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Influence </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7" name="Content Placeholder 6"/>
          <p:cNvGraphicFramePr>
            <a:graphicFrameLocks noGrp="1"/>
          </p:cNvGraphicFramePr>
          <p:nvPr>
            <p:ph idx="6"/>
            <p:custDataLst>
              <p:tags r:id="rId3"/>
            </p:custDataLst>
          </p:nvPr>
        </p:nvGraphicFramePr>
        <p:xfrm>
          <a:off x="608400" y="1490400"/>
          <a:ext cx="10969200" cy="475920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6"/>
          </p:nvPr>
        </p:nvSpPr>
        <p:spPr/>
        <p:txBody>
          <a:bodyPr>
            <a:normAutofit fontScale="65000" lnSpcReduction="10000"/>
          </a:bodyPr>
          <a:lstStyle/>
          <a:p>
            <a:pPr marL="0" indent="0">
              <a:buNone/>
            </a:pPr>
            <a:r>
              <a:rPr lang="en-US" dirty="0" smtClean="0">
                <a:latin typeface="Cambria" panose="02040503050406030204" charset="0"/>
                <a:ea typeface="Cambria" panose="02040503050406030204" charset="0"/>
              </a:rPr>
              <a:t>1. Meat </a:t>
            </a:r>
            <a:r>
              <a:rPr lang="en-US" dirty="0">
                <a:latin typeface="Cambria" panose="02040503050406030204" charset="0"/>
                <a:ea typeface="Cambria" panose="02040503050406030204" charset="0"/>
              </a:rPr>
              <a:t>and fish (top correlated) — a positive relationship suggests that when imported crude oil rises month-to-month, meat &amp; fish indices also tend to rise the same month. Possible </a:t>
            </a:r>
            <a:r>
              <a:rPr lang="en-US" dirty="0" smtClean="0">
                <a:latin typeface="Cambria" panose="02040503050406030204" charset="0"/>
                <a:ea typeface="Cambria" panose="02040503050406030204" charset="0"/>
              </a:rPr>
              <a:t>channels: </a:t>
            </a:r>
            <a:endParaRPr lang="en-US" dirty="0" smtClean="0">
              <a:latin typeface="Cambria" panose="02040503050406030204" charset="0"/>
              <a:ea typeface="Cambria" panose="02040503050406030204" charset="0"/>
            </a:endParaRPr>
          </a:p>
          <a:p>
            <a:r>
              <a:rPr lang="en-US" dirty="0">
                <a:latin typeface="Cambria" panose="02040503050406030204" charset="0"/>
                <a:ea typeface="Cambria" panose="02040503050406030204" charset="0"/>
              </a:rPr>
              <a:t>H</a:t>
            </a:r>
            <a:r>
              <a:rPr lang="en-US" dirty="0" smtClean="0">
                <a:latin typeface="Cambria" panose="02040503050406030204" charset="0"/>
                <a:ea typeface="Cambria" panose="02040503050406030204" charset="0"/>
              </a:rPr>
              <a:t>igher </a:t>
            </a:r>
            <a:r>
              <a:rPr lang="en-US" dirty="0">
                <a:latin typeface="Cambria" panose="02040503050406030204" charset="0"/>
                <a:ea typeface="Cambria" panose="02040503050406030204" charset="0"/>
              </a:rPr>
              <a:t>fuel costs → higher transport, refrigeration and feed costs → higher producer/retailer prices for meat &amp; fish</a:t>
            </a:r>
            <a:r>
              <a:rPr lang="en-US" dirty="0" smtClean="0">
                <a:latin typeface="Cambria" panose="02040503050406030204" charset="0"/>
                <a:ea typeface="Cambria" panose="02040503050406030204" charset="0"/>
              </a:rPr>
              <a:t>;</a:t>
            </a:r>
            <a:endParaRPr lang="en-US" dirty="0">
              <a:latin typeface="Cambria" panose="02040503050406030204" charset="0"/>
              <a:ea typeface="Cambria" panose="02040503050406030204" charset="0"/>
            </a:endParaRPr>
          </a:p>
          <a:p>
            <a:r>
              <a:rPr lang="en-US" dirty="0" smtClean="0">
                <a:latin typeface="Cambria" panose="02040503050406030204" charset="0"/>
                <a:ea typeface="Cambria" panose="02040503050406030204" charset="0"/>
              </a:rPr>
              <a:t>Second-round </a:t>
            </a:r>
            <a:r>
              <a:rPr lang="en-US" dirty="0">
                <a:latin typeface="Cambria" panose="02040503050406030204" charset="0"/>
                <a:ea typeface="Cambria" panose="02040503050406030204" charset="0"/>
              </a:rPr>
              <a:t>effects in feed/energy-intensive processing.</a:t>
            </a:r>
            <a:endParaRPr lang="en-US" dirty="0">
              <a:latin typeface="Cambria" panose="02040503050406030204" charset="0"/>
              <a:ea typeface="Cambria" panose="02040503050406030204" charset="0"/>
            </a:endParaRPr>
          </a:p>
          <a:p>
            <a:endParaRPr lang="en-US" dirty="0">
              <a:latin typeface="Cambria" panose="02040503050406030204" charset="0"/>
              <a:ea typeface="Cambria" panose="02040503050406030204" charset="0"/>
            </a:endParaRPr>
          </a:p>
          <a:p>
            <a:pPr marL="0" indent="0">
              <a:buNone/>
            </a:pPr>
            <a:r>
              <a:rPr lang="en-US" dirty="0" smtClean="0">
                <a:latin typeface="Cambria" panose="02040503050406030204" charset="0"/>
                <a:ea typeface="Cambria" panose="02040503050406030204" charset="0"/>
              </a:rPr>
              <a:t>2. Oils </a:t>
            </a:r>
            <a:r>
              <a:rPr lang="en-US" dirty="0">
                <a:latin typeface="Cambria" panose="02040503050406030204" charset="0"/>
                <a:ea typeface="Cambria" panose="02040503050406030204" charset="0"/>
              </a:rPr>
              <a:t>and fats (2nd) — </a:t>
            </a:r>
            <a:r>
              <a:rPr lang="en-US" dirty="0" smtClean="0">
                <a:latin typeface="Cambria" panose="02040503050406030204" charset="0"/>
                <a:ea typeface="Cambria" panose="02040503050406030204" charset="0"/>
              </a:rPr>
              <a:t>Edible </a:t>
            </a:r>
            <a:r>
              <a:rPr lang="en-US" dirty="0">
                <a:latin typeface="Cambria" panose="02040503050406030204" charset="0"/>
                <a:ea typeface="Cambria" panose="02040503050406030204" charset="0"/>
              </a:rPr>
              <a:t>oil markets are influenced by global commodity dynamics. Crude increases may coincide with broader global commodity price moves (or with shipping/transport costs) causing edible oils to rise.</a:t>
            </a:r>
            <a:endParaRPr lang="en-US" dirty="0">
              <a:latin typeface="Cambria" panose="02040503050406030204" charset="0"/>
              <a:ea typeface="Cambria" panose="02040503050406030204" charset="0"/>
            </a:endParaRPr>
          </a:p>
          <a:p>
            <a:endParaRPr lang="en-US" dirty="0">
              <a:latin typeface="Cambria" panose="02040503050406030204" charset="0"/>
              <a:ea typeface="Cambria" panose="02040503050406030204" charset="0"/>
            </a:endParaRPr>
          </a:p>
          <a:p>
            <a:pPr marL="0" indent="0">
              <a:lnSpc>
                <a:spcPct val="110000"/>
              </a:lnSpc>
              <a:buNone/>
            </a:pPr>
            <a:r>
              <a:rPr lang="en-US" dirty="0" smtClean="0">
                <a:latin typeface="Cambria" panose="02040503050406030204" charset="0"/>
                <a:ea typeface="Cambria" panose="02040503050406030204" charset="0"/>
              </a:rPr>
              <a:t>3. Fuel </a:t>
            </a:r>
            <a:r>
              <a:rPr lang="en-US" dirty="0">
                <a:latin typeface="Cambria" panose="02040503050406030204" charset="0"/>
                <a:ea typeface="Cambria" panose="02040503050406030204" charset="0"/>
              </a:rPr>
              <a:t>&amp; Transport usually are the direct pass-through channels, but here their month-to-month CPI correlation with crude is lower — possible reasons:</a:t>
            </a:r>
            <a:endParaRPr lang="en-US" dirty="0">
              <a:latin typeface="Cambria" panose="02040503050406030204" charset="0"/>
              <a:ea typeface="Cambria" panose="02040503050406030204" charset="0"/>
            </a:endParaRPr>
          </a:p>
          <a:p>
            <a:pPr>
              <a:lnSpc>
                <a:spcPct val="110000"/>
              </a:lnSpc>
            </a:pPr>
            <a:r>
              <a:rPr lang="en-US" dirty="0" smtClean="0">
                <a:latin typeface="Cambria" panose="02040503050406030204" charset="0"/>
                <a:ea typeface="Cambria" panose="02040503050406030204" charset="0"/>
              </a:rPr>
              <a:t>Domestic </a:t>
            </a:r>
            <a:r>
              <a:rPr lang="en-US" dirty="0">
                <a:latin typeface="Cambria" panose="02040503050406030204" charset="0"/>
                <a:ea typeface="Cambria" panose="02040503050406030204" charset="0"/>
              </a:rPr>
              <a:t>fuel prices are </a:t>
            </a:r>
            <a:r>
              <a:rPr lang="en-US" dirty="0" smtClean="0">
                <a:latin typeface="Cambria" panose="02040503050406030204" charset="0"/>
                <a:ea typeface="Cambria" panose="02040503050406030204" charset="0"/>
              </a:rPr>
              <a:t>regulated/subsidized </a:t>
            </a:r>
            <a:endParaRPr lang="en-US" dirty="0" smtClean="0">
              <a:latin typeface="Cambria" panose="02040503050406030204" charset="0"/>
              <a:ea typeface="Cambria" panose="02040503050406030204" charset="0"/>
            </a:endParaRPr>
          </a:p>
          <a:p>
            <a:pPr>
              <a:lnSpc>
                <a:spcPct val="110000"/>
              </a:lnSpc>
            </a:pPr>
            <a:r>
              <a:rPr lang="en-US" dirty="0" smtClean="0">
                <a:latin typeface="Cambria" panose="02040503050406030204" charset="0"/>
                <a:ea typeface="Cambria" panose="02040503050406030204" charset="0"/>
              </a:rPr>
              <a:t>The </a:t>
            </a:r>
            <a:r>
              <a:rPr lang="en-US" dirty="0">
                <a:latin typeface="Cambria" panose="02040503050406030204" charset="0"/>
                <a:ea typeface="Cambria" panose="02040503050406030204" charset="0"/>
              </a:rPr>
              <a:t>domestic Fuel and light index may move with a lag or influenced by local taxes and retail-price-setting</a:t>
            </a:r>
            <a:r>
              <a:rPr lang="en-US" dirty="0" smtClean="0">
                <a:latin typeface="Cambria" panose="02040503050406030204" charset="0"/>
                <a:ea typeface="Cambria" panose="02040503050406030204" charset="0"/>
              </a:rPr>
              <a:t>.</a:t>
            </a:r>
            <a:endParaRPr lang="en-US" dirty="0">
              <a:latin typeface="Cambria" panose="02040503050406030204" charset="0"/>
              <a:ea typeface="Cambria" panose="02040503050406030204" charset="0"/>
            </a:endParaRPr>
          </a:p>
        </p:txBody>
      </p:sp>
      <p:sp>
        <p:nvSpPr>
          <p:cNvPr id="3" name="Title 2"/>
          <p:cNvSpPr>
            <a:spLocks noGrp="1"/>
          </p:cNvSpPr>
          <p:nvPr>
            <p:ph type="title" idx="5"/>
          </p:nvPr>
        </p:nvSpPr>
        <p:spPr/>
        <p:txBody>
          <a:bodyPr vert="horz" wrap="square" lIns="0" tIns="0" rIns="0" bIns="0" rtlCol="0" anchor="b">
            <a:normAutofit/>
          </a:bodyPr>
          <a:lstStyle/>
          <a:p>
            <a:pPr lvl="0" algn="ctr">
              <a:buClrTx/>
              <a:buSzTx/>
              <a:buFontTx/>
            </a:pPr>
            <a:r>
              <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CPI Inflation : Crude Oil CPI Influence </a:t>
            </a:r>
            <a:endParaRPr lang="en-US" sz="40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4" name="TextBox 3"/>
          <p:cNvSpPr txBox="1"/>
          <p:nvPr/>
        </p:nvSpPr>
        <p:spPr>
          <a:xfrm>
            <a:off x="608400" y="1115011"/>
            <a:ext cx="1954326" cy="614045"/>
          </a:xfrm>
          <a:prstGeom prst="rect">
            <a:avLst/>
          </a:prstGeom>
          <a:noFill/>
        </p:spPr>
        <p:txBody>
          <a:bodyPr wrap="square" rtlCol="0">
            <a:spAutoFit/>
          </a:bodyPr>
          <a:lstStyle/>
          <a:p>
            <a:r>
              <a:rPr lang="en-US" sz="1700" u="sng" dirty="0" smtClean="0">
                <a:latin typeface="Cambria" panose="02040503050406030204" charset="0"/>
                <a:ea typeface="Cambria" panose="02040503050406030204" charset="0"/>
              </a:rPr>
              <a:t>Overall Insights</a:t>
            </a:r>
            <a:endParaRPr lang="en-US" sz="1700" u="sng" dirty="0">
              <a:latin typeface="Cambria" panose="02040503050406030204" charset="0"/>
              <a:ea typeface="Cambria" panose="02040503050406030204" charset="0"/>
            </a:endParaRPr>
          </a:p>
          <a:p>
            <a:endParaRPr lang="en-IN" sz="1700" u="sng" dirty="0"/>
          </a:p>
        </p:txBody>
      </p:sp>
      <p:sp>
        <p:nvSpPr>
          <p:cNvPr id="6" name="Slide Number Placeholder 5"/>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6"/>
            <p:custDataLst>
              <p:tags r:id="rId1"/>
            </p:custDataLst>
          </p:nvPr>
        </p:nvSpPr>
        <p:spPr/>
        <p:txBody>
          <a:bodyPr/>
          <a:p>
            <a:pPr marL="0" indent="0">
              <a:buNone/>
            </a:pPr>
            <a:r>
              <a:rPr lang="en-US" altLang="en-US" sz="1800">
                <a:latin typeface="Cambria" panose="02040503050406030204" charset="0"/>
                <a:cs typeface="Cambria" panose="02040503050406030204" charset="0"/>
              </a:rPr>
              <a:t>To summarize —</a:t>
            </a:r>
            <a:endParaRPr lang="en-US" altLang="en-US" sz="1800">
              <a:latin typeface="Cambria" panose="02040503050406030204" charset="0"/>
              <a:cs typeface="Cambria" panose="02040503050406030204" charset="0"/>
            </a:endParaRPr>
          </a:p>
          <a:p>
            <a:r>
              <a:rPr lang="en-US" altLang="en-US" sz="1800">
                <a:latin typeface="Cambria" panose="02040503050406030204" charset="0"/>
                <a:cs typeface="Cambria" panose="02040503050406030204" charset="0"/>
              </a:rPr>
              <a:t>Food inflation has been the main contributor to overall CPI inflation in India.</a:t>
            </a:r>
            <a:endParaRPr lang="en-US" altLang="en-US" sz="1800">
              <a:latin typeface="Cambria" panose="02040503050406030204" charset="0"/>
              <a:cs typeface="Cambria" panose="02040503050406030204" charset="0"/>
            </a:endParaRPr>
          </a:p>
          <a:p>
            <a:r>
              <a:rPr lang="en-US" altLang="en-US" sz="1800">
                <a:latin typeface="Cambria" panose="02040503050406030204" charset="0"/>
                <a:cs typeface="Cambria" panose="02040503050406030204" charset="0"/>
              </a:rPr>
              <a:t>2020 and 2022 were key inflection points influenced by the pandemic and global price shocks.</a:t>
            </a:r>
            <a:endParaRPr lang="en-US" altLang="en-US" sz="1800">
              <a:latin typeface="Cambria" panose="02040503050406030204" charset="0"/>
              <a:cs typeface="Cambria" panose="02040503050406030204" charset="0"/>
            </a:endParaRPr>
          </a:p>
          <a:p>
            <a:r>
              <a:rPr lang="en-US" altLang="en-US" sz="1800">
                <a:latin typeface="Cambria" panose="02040503050406030204" charset="0"/>
                <a:cs typeface="Cambria" panose="02040503050406030204" charset="0"/>
              </a:rPr>
              <a:t>By 2023, inflation began to stabilize, reflecting improved supply and demand balance</a:t>
            </a:r>
            <a:endParaRPr lang="en-US" altLang="en-US" sz="1800">
              <a:latin typeface="Cambria" panose="02040503050406030204" charset="0"/>
              <a:cs typeface="Cambria" panose="02040503050406030204" charset="0"/>
            </a:endParaRPr>
          </a:p>
          <a:p>
            <a:endParaRPr lang="en-US" altLang="en-US" sz="1800">
              <a:latin typeface="Cambria" panose="02040503050406030204" charset="0"/>
              <a:cs typeface="Cambria" panose="02040503050406030204" charset="0"/>
            </a:endParaRPr>
          </a:p>
          <a:p>
            <a:pPr marL="0" indent="0">
              <a:buNone/>
            </a:pPr>
            <a:r>
              <a:rPr lang="en-US" altLang="en-US" sz="1800">
                <a:latin typeface="Cambria" panose="02040503050406030204" charset="0"/>
                <a:cs typeface="Cambria" panose="02040503050406030204" charset="0"/>
              </a:rPr>
              <a:t>In conclusion, this study shows how interconnected food, fuel, and global factors are in shaping India’s inflation. Monitoring category-wise CPI helps policymakers and businesses anticipate inflationary pressures and plan accordingly.</a:t>
            </a:r>
            <a:endParaRPr lang="en-US" altLang="en-US" sz="1800">
              <a:latin typeface="Cambria" panose="02040503050406030204" charset="0"/>
              <a:cs typeface="Cambria" panose="02040503050406030204" charset="0"/>
            </a:endParaRPr>
          </a:p>
        </p:txBody>
      </p:sp>
      <p:sp>
        <p:nvSpPr>
          <p:cNvPr id="3" name="Title 2"/>
          <p:cNvSpPr>
            <a:spLocks noGrp="1"/>
          </p:cNvSpPr>
          <p:nvPr>
            <p:ph type="title" idx="5"/>
            <p:custDataLst>
              <p:tags r:id="rId2"/>
            </p:custDataLst>
          </p:nvPr>
        </p:nvSpPr>
        <p:spPr>
          <a:xfrm>
            <a:off x="608400" y="617925"/>
            <a:ext cx="10969200" cy="705600"/>
          </a:xfrm>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Conclusion</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4" name="Slide Number Placeholder 3"/>
          <p:cNvSpPr>
            <a:spLocks noGrp="1"/>
          </p:cNvSpPr>
          <p:nvPr>
            <p:ph type="sldNum" sz="quarter" idx="12"/>
          </p:nvPr>
        </p:nvSpPr>
        <p:spPr/>
        <p:txBody>
          <a:bodyPr/>
          <a:p>
            <a:pPr algn="r"/>
            <a:fld id="{515A922F-1294-4387-9CB3-FCC8465D972A}" type="slidenum">
              <a:rPr lang="en-US" smtClean="0"/>
            </a:fld>
            <a:endParaRPr lang="en-US"/>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pPr algn="r"/>
            <a:fld id="{515A922F-1294-4387-9CB3-FCC8465D972A}" type="slidenum">
              <a:rPr lang="en-US" smtClean="0"/>
            </a:fld>
            <a:endParaRPr lang="en-US" dirty="0"/>
          </a:p>
        </p:txBody>
      </p:sp>
      <p:sp>
        <p:nvSpPr>
          <p:cNvPr id="5" name="Rectangle 4"/>
          <p:cNvSpPr/>
          <p:nvPr/>
        </p:nvSpPr>
        <p:spPr>
          <a:xfrm>
            <a:off x="3191286" y="2288066"/>
            <a:ext cx="5130165" cy="1322070"/>
          </a:xfrm>
          <a:prstGeom prst="rect">
            <a:avLst/>
          </a:prstGeom>
          <a:noFill/>
        </p:spPr>
        <p:txBody>
          <a:bodyPr wrap="none" lIns="91440" tIns="45720" rIns="91440" bIns="45720">
            <a:spAutoFit/>
          </a:bodyPr>
          <a:lstStyle/>
          <a:p>
            <a:pPr algn="ctr"/>
            <a:r>
              <a:rPr lang="en-US" sz="8000" b="1" cap="none" spc="0" dirty="0" smtClean="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latin typeface="Cambria" panose="02040503050406030204" charset="0"/>
                <a:cs typeface="Cambria" panose="02040503050406030204" charset="0"/>
              </a:rPr>
              <a:t>Thank You</a:t>
            </a:r>
            <a:endParaRPr lang="en-US" sz="8000" b="1" cap="none" spc="0" dirty="0" smtClean="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latin typeface="Cambria" panose="02040503050406030204" charset="0"/>
              <a:cs typeface="Cambria" panose="020405030504060302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a:noFill/>
          <a:ln>
            <a:noFill/>
            <a:prstDash val="sysDash"/>
          </a:ln>
        </p:spPr>
        <p:txBody>
          <a:bodyPr vert="horz" wrap="square" lIns="91440" tIns="45720" rIns="91440" bIns="45720" rtlCol="0" anchor="ctr">
            <a:noAutofit/>
          </a:bodyPr>
          <a:lstStyle>
            <a:lvl1pPr marL="0" marR="0" algn="l" defTabSz="914400" rtl="0" eaLnBrk="1" fontAlgn="auto" latinLnBrk="0" hangingPunct="1">
              <a:lnSpc>
                <a:spcPct val="100000"/>
              </a:lnSpc>
              <a:spcBef>
                <a:spcPct val="0"/>
              </a:spcBef>
              <a:buClrTx/>
              <a:buSzTx/>
              <a:buFontTx/>
              <a:buNone/>
              <a:defRPr kumimoji="0" lang="en-US" sz="3600" b="0" i="0" u="none" strike="noStrike" kern="1200" cap="none" spc="0" normalizeH="0" baseline="0" noProof="1" dirty="0" smtClean="0">
                <a:ln>
                  <a:noFill/>
                  <a:prstDash val="sysDot"/>
                </a:ln>
                <a:gradFill>
                  <a:gsLst>
                    <a:gs pos="14000">
                      <a:schemeClr val="accent1"/>
                    </a:gs>
                    <a:gs pos="92000">
                      <a:schemeClr val="accent1"/>
                    </a:gs>
                    <a:gs pos="54000">
                      <a:schemeClr val="tx1"/>
                    </a:gs>
                  </a:gsLst>
                  <a:lin ang="0" scaled="1"/>
                </a:gradFill>
                <a:latin typeface="+mj-lt"/>
              </a:defRPr>
            </a:lvl1pPr>
          </a:lstStyle>
          <a:p>
            <a:pPr lvl="0" algn="ctr"/>
            <a:r>
              <a:rPr sz="5400">
                <a:latin typeface="Cambria" panose="02040503050406030204" charset="0"/>
                <a:ea typeface="+mn-ea"/>
                <a:cs typeface="Cambria" panose="02040503050406030204" charset="0"/>
                <a:sym typeface="+mn-ea"/>
              </a:rPr>
              <a:t>Insights</a:t>
            </a:r>
            <a:endParaRPr sz="5400">
              <a:latin typeface="Cambria" panose="02040503050406030204" charset="0"/>
              <a:ea typeface="+mn-ea"/>
              <a:cs typeface="Cambria" panose="02040503050406030204" charset="0"/>
              <a:sym typeface="+mn-ea"/>
            </a:endParaRPr>
          </a:p>
        </p:txBody>
      </p:sp>
      <p:sp>
        <p:nvSpPr>
          <p:cNvPr id="4" name="Content Placeholder 3"/>
          <p:cNvSpPr/>
          <p:nvPr>
            <p:ph idx="1"/>
            <p:custDataLst>
              <p:tags r:id="rId2"/>
            </p:custDataLst>
          </p:nvPr>
        </p:nvSpPr>
        <p:spPr/>
        <p:txBody>
          <a:bodyPr>
            <a:scene3d>
              <a:camera prst="orthographicFront"/>
              <a:lightRig rig="threePt" dir="t"/>
            </a:scene3d>
          </a:bodyPr>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Contribution to CPI (Latest Month)- May, 2023</a:t>
            </a:r>
            <a:endParaRPr lang="en-US">
              <a:solidFill>
                <a:schemeClr val="tx1"/>
              </a:solidFill>
              <a:effectLst>
                <a:outerShdw blurRad="38100" dist="19050" dir="2700000" algn="tl" rotWithShape="0">
                  <a:schemeClr val="dk1">
                    <a:alpha val="40000"/>
                  </a:schemeClr>
                </a:outerShdw>
              </a:effectLst>
              <a:latin typeface="Cambria" panose="02040503050406030204" charset="0"/>
              <a:cs typeface="Cambria" panose="02040503050406030204" charset="0"/>
            </a:endParaRPr>
          </a:p>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YoY(Year-on-Year) CPI Inflation - 2017 Onwards</a:t>
            </a:r>
            <a:endPar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Month-on-Month CPI: Food Products (June,22-May,23)</a:t>
            </a:r>
            <a:endPar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CPI Inflation : Pre- Covid Vs Post- Covid</a:t>
            </a:r>
            <a:endPar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CPI Inflation : Crude Oil CPI Influence </a:t>
            </a:r>
            <a:endPar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r>
              <a:rPr lang="en-US"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rPr>
              <a:t>Conclusion</a:t>
            </a:r>
            <a:endParaRPr lang="en-US" b="0"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pPr marL="0" indent="0">
              <a:buNone/>
            </a:pPr>
            <a:endParaRPr lang="en-US" b="0"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endParaRPr lang="en-US" b="0"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a:p>
            <a:endParaRPr lang="en-US" b="0" smtClean="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sym typeface="+mn-ea"/>
            </a:endParaRPr>
          </a:p>
        </p:txBody>
      </p:sp>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608330" y="1313815"/>
            <a:ext cx="3582035" cy="306070"/>
          </a:xfrm>
          <a:prstGeom prst="rect">
            <a:avLst/>
          </a:prstGeom>
          <a:noFill/>
        </p:spPr>
        <p:txBody>
          <a:bodyPr wrap="square" rtlCol="0">
            <a:noAutofit/>
          </a:bodyPr>
          <a:lstStyle/>
          <a:p>
            <a:r>
              <a:rPr lang="en-US" u="sng">
                <a:latin typeface="Cambria" panose="02040503050406030204" charset="0"/>
                <a:cs typeface="Cambria" panose="02040503050406030204" charset="0"/>
              </a:rPr>
              <a:t>Rural+Urban Sector </a:t>
            </a:r>
            <a:r>
              <a:rPr lang="en-US" altLang="en-US" u="sng">
                <a:latin typeface="Cambria" panose="02040503050406030204" charset="0"/>
                <a:cs typeface="Cambria" panose="02040503050406030204" charset="0"/>
              </a:rPr>
              <a:t>( May, 2023)</a:t>
            </a:r>
            <a:r>
              <a:rPr lang="en-US" u="sng">
                <a:latin typeface="Cambria" panose="02040503050406030204" charset="0"/>
                <a:cs typeface="Cambria" panose="02040503050406030204" charset="0"/>
              </a:rPr>
              <a:t>	</a:t>
            </a:r>
            <a:endParaRPr lang="en-US" u="sng">
              <a:latin typeface="Cambria" panose="02040503050406030204" charset="0"/>
              <a:cs typeface="Cambria" panose="02040503050406030204" charset="0"/>
            </a:endParaRPr>
          </a:p>
          <a:p>
            <a:endParaRPr lang="en-US" u="sng">
              <a:latin typeface="Cambria" panose="02040503050406030204" charset="0"/>
              <a:cs typeface="Cambria" panose="02040503050406030204" charset="0"/>
            </a:endParaRPr>
          </a:p>
        </p:txBody>
      </p:sp>
      <p:graphicFrame>
        <p:nvGraphicFramePr>
          <p:cNvPr id="8" name="Content Placeholder 7"/>
          <p:cNvGraphicFramePr>
            <a:graphicFrameLocks noGrp="1"/>
          </p:cNvGraphicFramePr>
          <p:nvPr>
            <p:ph idx="6"/>
            <p:custDataLst>
              <p:tags r:id="rId2"/>
            </p:custDataLst>
          </p:nvPr>
        </p:nvGraphicFramePr>
        <p:xfrm>
          <a:off x="608330" y="1648460"/>
          <a:ext cx="4620260" cy="2770505"/>
        </p:xfrm>
        <a:graphic>
          <a:graphicData uri="http://schemas.openxmlformats.org/drawingml/2006/table">
            <a:tbl>
              <a:tblPr firstRow="1" bandRow="1">
                <a:tableStyleId>{5C22544A-7EE6-4342-B048-85BDC9FD1C3A}</a:tableStyleId>
              </a:tblPr>
              <a:tblGrid>
                <a:gridCol w="2372360"/>
                <a:gridCol w="949960"/>
                <a:gridCol w="1297940"/>
              </a:tblGrid>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Category</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lang="en-US" sz="1100" b="1" i="0">
                          <a:solidFill>
                            <a:srgbClr val="000000"/>
                          </a:solidFill>
                          <a:latin typeface="Cambria" panose="02040503050406030204" charset="0"/>
                          <a:ea typeface="Calibri" panose="020F0502020204030204"/>
                          <a:cs typeface="Cambria" panose="02040503050406030204" charset="0"/>
                        </a:rPr>
                        <a:t>CPI</a:t>
                      </a:r>
                      <a:r>
                        <a:rPr sz="1100" b="1" i="0">
                          <a:solidFill>
                            <a:srgbClr val="000000"/>
                          </a:solidFill>
                          <a:latin typeface="Cambria" panose="02040503050406030204" charset="0"/>
                          <a:ea typeface="Calibri" panose="020F0502020204030204"/>
                          <a:cs typeface="Cambria" panose="02040503050406030204" charset="0"/>
                        </a:rPr>
                        <a:t>_Value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Contribution_%</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Food Products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2306.9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49.6%</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718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Clothing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553.2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11.9%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Housing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533.6</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11.5%</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Health and personal Care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370.9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8.0%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3083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Transport and communication</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164.8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3.5%</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Education and Entertainment</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348.3</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7.5%</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Miscellaneuos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376.7</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8.1%</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591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Total</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a:solidFill>
                            <a:srgbClr val="000000"/>
                          </a:solidFill>
                          <a:latin typeface="Cambria" panose="02040503050406030204" charset="0"/>
                          <a:ea typeface="Calibri" panose="020F0502020204030204"/>
                          <a:cs typeface="Cambria" panose="02040503050406030204" charset="0"/>
                        </a:rPr>
                        <a:t>4654.4</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sz="1100" b="1" i="0" dirty="0">
                          <a:solidFill>
                            <a:srgbClr val="000000"/>
                          </a:solidFill>
                          <a:latin typeface="Cambria" panose="02040503050406030204" charset="0"/>
                          <a:ea typeface="Calibri" panose="020F0502020204030204"/>
                          <a:cs typeface="Cambria" panose="02040503050406030204" charset="0"/>
                        </a:rPr>
                        <a:t>100.0%</a:t>
                      </a:r>
                      <a:endParaRPr sz="11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bl>
          </a:graphicData>
        </a:graphic>
      </p:graphicFrame>
      <p:sp>
        <p:nvSpPr>
          <p:cNvPr id="9" name="Title 8"/>
          <p:cNvSpPr>
            <a:spLocks noGrp="1"/>
          </p:cNvSpPr>
          <p:nvPr>
            <p:ph type="title" idx="5"/>
            <p:custDataLst>
              <p:tags r:id="rId3"/>
            </p:custDataLst>
          </p:nvPr>
        </p:nvSpPr>
        <p:spPr/>
        <p:txBody>
          <a:bodyPr>
            <a:normAutofit/>
          </a:bodyPr>
          <a:lstStyle/>
          <a:p>
            <a:pPr algn="ct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rPr>
              <a:t>Contribution to CPI (Latest Month)</a:t>
            </a:r>
            <a:endParaRPr lang="en-US">
              <a:latin typeface="Cambria" panose="02040503050406030204" charset="0"/>
              <a:cs typeface="Cambria" panose="02040503050406030204" charset="0"/>
            </a:endParaRPr>
          </a:p>
        </p:txBody>
      </p:sp>
      <p:sp>
        <p:nvSpPr>
          <p:cNvPr id="13" name="Text Box 12"/>
          <p:cNvSpPr txBox="1"/>
          <p:nvPr/>
        </p:nvSpPr>
        <p:spPr>
          <a:xfrm>
            <a:off x="608330" y="4735195"/>
            <a:ext cx="3846195" cy="1198880"/>
          </a:xfrm>
          <a:prstGeom prst="rect">
            <a:avLst/>
          </a:prstGeom>
        </p:spPr>
        <p:style>
          <a:lnRef idx="0">
            <a:srgbClr val="FFFFFF"/>
          </a:lnRef>
          <a:fillRef idx="2">
            <a:schemeClr val="accent1"/>
          </a:fillRef>
          <a:effectRef idx="0">
            <a:srgbClr val="FFFFFF"/>
          </a:effectRef>
          <a:fontRef idx="minor">
            <a:schemeClr val="dk1"/>
          </a:fontRef>
        </p:style>
        <p:txBody>
          <a:bodyPr wrap="square" rtlCol="0">
            <a:spAutoFit/>
          </a:bodyPr>
          <a:lstStyle/>
          <a:p>
            <a:r>
              <a:rPr lang="en-US">
                <a:latin typeface="Cambria" panose="02040503050406030204" charset="0"/>
                <a:cs typeface="Cambria" panose="02040503050406030204" charset="0"/>
              </a:rPr>
              <a:t>Highest Contributor : Food Products</a:t>
            </a:r>
            <a:endParaRPr lang="en-US">
              <a:latin typeface="Cambria" panose="02040503050406030204" charset="0"/>
              <a:cs typeface="Cambria" panose="02040503050406030204" charset="0"/>
            </a:endParaRPr>
          </a:p>
          <a:p>
            <a:endParaRPr lang="en-US">
              <a:latin typeface="Cambria" panose="02040503050406030204" charset="0"/>
              <a:cs typeface="Cambria" panose="02040503050406030204" charset="0"/>
            </a:endParaRPr>
          </a:p>
          <a:p>
            <a:r>
              <a:rPr lang="en-US">
                <a:latin typeface="Cambria" panose="02040503050406030204" charset="0"/>
                <a:cs typeface="Cambria" panose="02040503050406030204" charset="0"/>
              </a:rPr>
              <a:t>Minimum Contribution: Transport &amp; Communication</a:t>
            </a:r>
            <a:endParaRPr lang="en-US">
              <a:latin typeface="Cambria" panose="02040503050406030204" charset="0"/>
              <a:cs typeface="Cambria" panose="02040503050406030204" charset="0"/>
            </a:endParaRPr>
          </a:p>
        </p:txBody>
      </p:sp>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12" name="Chart 11"/>
          <p:cNvGraphicFramePr/>
          <p:nvPr/>
        </p:nvGraphicFramePr>
        <p:xfrm>
          <a:off x="5630091" y="1619885"/>
          <a:ext cx="5723709" cy="4571909"/>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608330" y="1313815"/>
            <a:ext cx="3582035" cy="306070"/>
          </a:xfrm>
          <a:prstGeom prst="rect">
            <a:avLst/>
          </a:prstGeom>
          <a:noFill/>
        </p:spPr>
        <p:txBody>
          <a:bodyPr wrap="square" rtlCol="0">
            <a:noAutofit/>
          </a:bodyPr>
          <a:lstStyle/>
          <a:p>
            <a:r>
              <a:rPr lang="en-US" u="sng" dirty="0" smtClean="0">
                <a:latin typeface="Cambria" panose="02040503050406030204" charset="0"/>
                <a:cs typeface="Cambria" panose="02040503050406030204" charset="0"/>
              </a:rPr>
              <a:t>Rural </a:t>
            </a:r>
            <a:r>
              <a:rPr lang="en-US" u="sng" dirty="0">
                <a:latin typeface="Cambria" panose="02040503050406030204" charset="0"/>
                <a:cs typeface="Cambria" panose="02040503050406030204" charset="0"/>
              </a:rPr>
              <a:t>Sector </a:t>
            </a:r>
            <a:r>
              <a:rPr lang="en-US" altLang="en-US" u="sng" dirty="0">
                <a:latin typeface="Cambria" panose="02040503050406030204" charset="0"/>
                <a:cs typeface="Cambria" panose="02040503050406030204" charset="0"/>
              </a:rPr>
              <a:t>( May, 2023)</a:t>
            </a:r>
            <a:r>
              <a:rPr lang="en-US" u="sng" dirty="0">
                <a:latin typeface="Cambria" panose="02040503050406030204" charset="0"/>
                <a:cs typeface="Cambria" panose="02040503050406030204" charset="0"/>
              </a:rPr>
              <a:t>	</a:t>
            </a:r>
            <a:endParaRPr lang="en-US" u="sng" dirty="0">
              <a:latin typeface="Cambria" panose="02040503050406030204" charset="0"/>
              <a:cs typeface="Cambria" panose="02040503050406030204" charset="0"/>
            </a:endParaRPr>
          </a:p>
          <a:p>
            <a:endParaRPr lang="en-US" u="sng" dirty="0">
              <a:latin typeface="Cambria" panose="02040503050406030204" charset="0"/>
              <a:cs typeface="Cambria" panose="02040503050406030204" charset="0"/>
            </a:endParaRPr>
          </a:p>
        </p:txBody>
      </p:sp>
      <p:graphicFrame>
        <p:nvGraphicFramePr>
          <p:cNvPr id="8" name="Content Placeholder 7"/>
          <p:cNvGraphicFramePr>
            <a:graphicFrameLocks noGrp="1"/>
          </p:cNvGraphicFramePr>
          <p:nvPr>
            <p:ph idx="6"/>
            <p:custDataLst>
              <p:tags r:id="rId2"/>
            </p:custDataLst>
          </p:nvPr>
        </p:nvGraphicFramePr>
        <p:xfrm>
          <a:off x="608330" y="1648460"/>
          <a:ext cx="4620260" cy="2770505"/>
        </p:xfrm>
        <a:graphic>
          <a:graphicData uri="http://schemas.openxmlformats.org/drawingml/2006/table">
            <a:tbl>
              <a:tblPr firstRow="1" bandRow="1">
                <a:tableStyleId>{5C22544A-7EE6-4342-B048-85BDC9FD1C3A}</a:tableStyleId>
              </a:tblPr>
              <a:tblGrid>
                <a:gridCol w="2372360"/>
                <a:gridCol w="949960"/>
                <a:gridCol w="1297940"/>
              </a:tblGrid>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Category</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lang="en-US" sz="1100" b="1" i="0">
                          <a:solidFill>
                            <a:srgbClr val="000000"/>
                          </a:solidFill>
                          <a:latin typeface="Cambria" panose="02040503050406030204" charset="0"/>
                          <a:ea typeface="Calibri" panose="020F0502020204030204"/>
                          <a:cs typeface="Cambria" panose="02040503050406030204" charset="0"/>
                        </a:rPr>
                        <a:t>CPI</a:t>
                      </a:r>
                      <a:r>
                        <a:rPr sz="1100" b="1" i="0">
                          <a:solidFill>
                            <a:srgbClr val="000000"/>
                          </a:solidFill>
                          <a:latin typeface="Cambria" panose="02040503050406030204" charset="0"/>
                          <a:ea typeface="Calibri" panose="020F0502020204030204"/>
                          <a:cs typeface="Cambria" panose="02040503050406030204" charset="0"/>
                        </a:rPr>
                        <a:t>_Value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Contribution_%</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Food Products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rPr>
                        <a:t>2290.7</a:t>
                      </a:r>
                      <a:endParaRPr lang="en-IN" sz="1100" b="1" i="0" u="none" strike="noStrike" dirty="0">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49.4%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718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Clothing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569.9</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12.3%</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Housing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501.55</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10.8%</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Health and personal Care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372.7</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8.0%</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33083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Transport and communication</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169.7</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3.7%</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Education and Entertainment</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354.1</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7.6%</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Miscellaneuos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379.4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8.2%</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5910">
                <a:tc>
                  <a:txBody>
                    <a:bodyPr/>
                    <a:lstStyle/>
                    <a:p>
                      <a:pPr algn="l" fontAlgn="ctr"/>
                      <a:r>
                        <a:rPr sz="1100" b="1" i="0" dirty="0">
                          <a:solidFill>
                            <a:srgbClr val="000000"/>
                          </a:solidFill>
                          <a:latin typeface="Cambria" panose="02040503050406030204" charset="0"/>
                          <a:ea typeface="Calibri" panose="020F0502020204030204"/>
                          <a:cs typeface="Cambria" panose="02040503050406030204" charset="0"/>
                        </a:rPr>
                        <a:t>Total</a:t>
                      </a:r>
                      <a:endParaRPr sz="11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4638.05</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rPr>
                        <a:t>100.0%</a:t>
                      </a:r>
                      <a:endParaRPr lang="en-IN" sz="1100" b="1" i="0" u="none" strike="noStrike" dirty="0">
                        <a:solidFill>
                          <a:srgbClr val="000000"/>
                        </a:solidFill>
                        <a:effectLst/>
                        <a:latin typeface="Cambria" panose="02040503050406030204" charset="0"/>
                        <a:ea typeface="Cambria" panose="02040503050406030204" charset="0"/>
                      </a:endParaRPr>
                    </a:p>
                  </a:txBody>
                  <a:tcPr marL="9525" marR="9525" marT="9525" marB="0" anchor="ctr"/>
                </a:tc>
              </a:tr>
            </a:tbl>
          </a:graphicData>
        </a:graphic>
      </p:graphicFrame>
      <p:sp>
        <p:nvSpPr>
          <p:cNvPr id="5" name="Title 4"/>
          <p:cNvSpPr>
            <a:spLocks noGrp="1"/>
          </p:cNvSpPr>
          <p:nvPr>
            <p:ph type="title" idx="5"/>
            <p:custDataLst>
              <p:tags r:id="rId3"/>
            </p:custDataLst>
          </p:nvPr>
        </p:nvSpPr>
        <p:spPr>
          <a:xfrm>
            <a:off x="608400" y="446475"/>
            <a:ext cx="10969200" cy="705600"/>
          </a:xfrm>
        </p:spPr>
        <p:txBody>
          <a:bodyPr>
            <a:normAutofit/>
          </a:bodyPr>
          <a:lstStyle/>
          <a:p>
            <a:pPr algn="ct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rPr>
              <a:t>Contribution to CPI (Latest Month)</a:t>
            </a:r>
            <a:endParaRPr lang="en-US">
              <a:latin typeface="Cambria" panose="02040503050406030204" charset="0"/>
              <a:cs typeface="Cambria" panose="02040503050406030204" charset="0"/>
            </a:endParaRPr>
          </a:p>
        </p:txBody>
      </p:sp>
      <p:sp>
        <p:nvSpPr>
          <p:cNvPr id="13" name="Text Box 12"/>
          <p:cNvSpPr txBox="1"/>
          <p:nvPr/>
        </p:nvSpPr>
        <p:spPr>
          <a:xfrm>
            <a:off x="608330" y="4735195"/>
            <a:ext cx="3846195" cy="1198880"/>
          </a:xfrm>
          <a:prstGeom prst="rect">
            <a:avLst/>
          </a:prstGeom>
        </p:spPr>
        <p:style>
          <a:lnRef idx="0">
            <a:srgbClr val="FFFFFF"/>
          </a:lnRef>
          <a:fillRef idx="2">
            <a:schemeClr val="accent1"/>
          </a:fillRef>
          <a:effectRef idx="0">
            <a:srgbClr val="FFFFFF"/>
          </a:effectRef>
          <a:fontRef idx="minor">
            <a:schemeClr val="dk1"/>
          </a:fontRef>
        </p:style>
        <p:txBody>
          <a:bodyPr wrap="square" rtlCol="0">
            <a:spAutoFit/>
          </a:bodyPr>
          <a:lstStyle/>
          <a:p>
            <a:r>
              <a:rPr lang="en-US" dirty="0">
                <a:latin typeface="Cambria" panose="02040503050406030204" charset="0"/>
                <a:cs typeface="Cambria" panose="02040503050406030204" charset="0"/>
              </a:rPr>
              <a:t>Highest Contributor : Food Products</a:t>
            </a:r>
            <a:endParaRPr lang="en-US" dirty="0">
              <a:latin typeface="Cambria" panose="02040503050406030204" charset="0"/>
              <a:cs typeface="Cambria" panose="02040503050406030204" charset="0"/>
            </a:endParaRPr>
          </a:p>
          <a:p>
            <a:endParaRPr lang="en-US" dirty="0">
              <a:latin typeface="Cambria" panose="02040503050406030204" charset="0"/>
              <a:cs typeface="Cambria" panose="02040503050406030204" charset="0"/>
            </a:endParaRPr>
          </a:p>
          <a:p>
            <a:r>
              <a:rPr lang="en-US" dirty="0">
                <a:latin typeface="Cambria" panose="02040503050406030204" charset="0"/>
                <a:cs typeface="Cambria" panose="02040503050406030204" charset="0"/>
              </a:rPr>
              <a:t>Minimum Contribution: Transport &amp; Communication</a:t>
            </a:r>
            <a:endParaRPr lang="en-US" dirty="0">
              <a:latin typeface="Cambria" panose="02040503050406030204" charset="0"/>
              <a:cs typeface="Cambria" panose="02040503050406030204" charset="0"/>
            </a:endParaRPr>
          </a:p>
        </p:txBody>
      </p:sp>
      <p:graphicFrame>
        <p:nvGraphicFramePr>
          <p:cNvPr id="9" name="Chart 8"/>
          <p:cNvGraphicFramePr/>
          <p:nvPr/>
        </p:nvGraphicFramePr>
        <p:xfrm>
          <a:off x="5486400" y="1619884"/>
          <a:ext cx="5867400" cy="4611099"/>
        </p:xfrm>
        <a:graphic>
          <a:graphicData uri="http://schemas.openxmlformats.org/drawingml/2006/chart">
            <c:chart xmlns:c="http://schemas.openxmlformats.org/drawingml/2006/chart" xmlns:r="http://schemas.openxmlformats.org/officeDocument/2006/relationships" r:id="rId1"/>
          </a:graphicData>
        </a:graphic>
      </p:graphicFrame>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08330" y="1313815"/>
            <a:ext cx="3582035" cy="306070"/>
          </a:xfrm>
          <a:prstGeom prst="rect">
            <a:avLst/>
          </a:prstGeom>
          <a:noFill/>
        </p:spPr>
        <p:txBody>
          <a:bodyPr wrap="square" rtlCol="0">
            <a:noAutofit/>
          </a:bodyPr>
          <a:lstStyle/>
          <a:p>
            <a:r>
              <a:rPr lang="en-US" u="sng" dirty="0" smtClean="0">
                <a:latin typeface="Cambria" panose="02040503050406030204" charset="0"/>
                <a:cs typeface="Cambria" panose="02040503050406030204" charset="0"/>
              </a:rPr>
              <a:t>Urban </a:t>
            </a:r>
            <a:r>
              <a:rPr lang="en-US" u="sng" dirty="0">
                <a:latin typeface="Cambria" panose="02040503050406030204" charset="0"/>
                <a:cs typeface="Cambria" panose="02040503050406030204" charset="0"/>
              </a:rPr>
              <a:t>Sector </a:t>
            </a:r>
            <a:r>
              <a:rPr lang="en-US" altLang="en-US" u="sng" dirty="0">
                <a:latin typeface="Cambria" panose="02040503050406030204" charset="0"/>
                <a:cs typeface="Cambria" panose="02040503050406030204" charset="0"/>
              </a:rPr>
              <a:t>( May, 2023)</a:t>
            </a:r>
            <a:r>
              <a:rPr lang="en-US" u="sng" dirty="0">
                <a:latin typeface="Cambria" panose="02040503050406030204" charset="0"/>
                <a:cs typeface="Cambria" panose="02040503050406030204" charset="0"/>
              </a:rPr>
              <a:t>	</a:t>
            </a:r>
            <a:endParaRPr lang="en-US" u="sng" dirty="0">
              <a:latin typeface="Cambria" panose="02040503050406030204" charset="0"/>
              <a:cs typeface="Cambria" panose="02040503050406030204" charset="0"/>
            </a:endParaRPr>
          </a:p>
          <a:p>
            <a:endParaRPr lang="en-US" u="sng" dirty="0">
              <a:latin typeface="Cambria" panose="02040503050406030204" charset="0"/>
              <a:cs typeface="Cambria" panose="02040503050406030204" charset="0"/>
            </a:endParaRPr>
          </a:p>
        </p:txBody>
      </p:sp>
      <p:graphicFrame>
        <p:nvGraphicFramePr>
          <p:cNvPr id="6" name="Content Placeholder 5"/>
          <p:cNvGraphicFramePr>
            <a:graphicFrameLocks noGrp="1"/>
          </p:cNvGraphicFramePr>
          <p:nvPr>
            <p:ph idx="6"/>
            <p:custDataLst>
              <p:tags r:id="rId2"/>
            </p:custDataLst>
          </p:nvPr>
        </p:nvGraphicFramePr>
        <p:xfrm>
          <a:off x="608330" y="1648460"/>
          <a:ext cx="4620260" cy="2770505"/>
        </p:xfrm>
        <a:graphic>
          <a:graphicData uri="http://schemas.openxmlformats.org/drawingml/2006/table">
            <a:tbl>
              <a:tblPr firstRow="1" bandRow="1">
                <a:tableStyleId>{5C22544A-7EE6-4342-B048-85BDC9FD1C3A}</a:tableStyleId>
              </a:tblPr>
              <a:tblGrid>
                <a:gridCol w="2372360"/>
                <a:gridCol w="949960"/>
                <a:gridCol w="1297940"/>
              </a:tblGrid>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Category</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lang="en-US" sz="1100" b="1" i="0">
                          <a:solidFill>
                            <a:srgbClr val="000000"/>
                          </a:solidFill>
                          <a:latin typeface="Cambria" panose="02040503050406030204" charset="0"/>
                          <a:ea typeface="Calibri" panose="020F0502020204030204"/>
                          <a:cs typeface="Cambria" panose="02040503050406030204" charset="0"/>
                        </a:rPr>
                        <a:t>CPI</a:t>
                      </a:r>
                      <a:r>
                        <a:rPr sz="1100" b="1" i="0">
                          <a:solidFill>
                            <a:srgbClr val="000000"/>
                          </a:solidFill>
                          <a:latin typeface="Cambria" panose="02040503050406030204" charset="0"/>
                          <a:ea typeface="Calibri" panose="020F0502020204030204"/>
                          <a:cs typeface="Cambria" panose="02040503050406030204" charset="0"/>
                        </a:rPr>
                        <a:t>_Value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Contribution_%</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Food Products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2335.1</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50.3%</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718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Clothing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528.7</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11.4%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527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Housing &amp; Misc</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529.1</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11.4%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Health and personal Care</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367.8</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7.9%</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33083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Transport and communication</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160.4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3.5%</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331470">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Education and Entertainment</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344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7.4%</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6545">
                <a:tc>
                  <a:txBody>
                    <a:bodyPr/>
                    <a:lstStyle/>
                    <a:p>
                      <a:pPr algn="l" fontAlgn="ctr"/>
                      <a:r>
                        <a:rPr sz="1100" b="1" i="0">
                          <a:solidFill>
                            <a:srgbClr val="000000"/>
                          </a:solidFill>
                          <a:latin typeface="Cambria" panose="02040503050406030204" charset="0"/>
                          <a:ea typeface="Calibri" panose="020F0502020204030204"/>
                          <a:cs typeface="Cambria" panose="02040503050406030204" charset="0"/>
                        </a:rPr>
                        <a:t>Miscellaneuos</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375.8</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8.1%</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r>
              <a:tr h="295910">
                <a:tc>
                  <a:txBody>
                    <a:bodyPr/>
                    <a:lstStyle/>
                    <a:p>
                      <a:pPr algn="l" fontAlgn="ctr"/>
                      <a:r>
                        <a:rPr sz="1100" b="1" i="0" dirty="0">
                          <a:solidFill>
                            <a:srgbClr val="000000"/>
                          </a:solidFill>
                          <a:latin typeface="Cambria" panose="02040503050406030204" charset="0"/>
                          <a:ea typeface="Calibri" panose="020F0502020204030204"/>
                          <a:cs typeface="Cambria" panose="02040503050406030204" charset="0"/>
                        </a:rPr>
                        <a:t>Total</a:t>
                      </a:r>
                      <a:endParaRPr sz="11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rPr>
                        <a:t>4640.9</a:t>
                      </a:r>
                      <a:endParaRPr lang="en-IN" sz="1100" b="1" i="0" u="none" strike="noStrike">
                        <a:solidFill>
                          <a:srgbClr val="000000"/>
                        </a:solidFill>
                        <a:effectLst/>
                        <a:latin typeface="Cambria" panose="02040503050406030204" charset="0"/>
                        <a:ea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rPr>
                        <a:t>100.0%</a:t>
                      </a:r>
                      <a:endParaRPr lang="en-IN" sz="1100" b="1" i="0" u="none" strike="noStrike" dirty="0">
                        <a:solidFill>
                          <a:srgbClr val="000000"/>
                        </a:solidFill>
                        <a:effectLst/>
                        <a:latin typeface="Cambria" panose="02040503050406030204" charset="0"/>
                        <a:ea typeface="Cambria" panose="02040503050406030204" charset="0"/>
                      </a:endParaRPr>
                    </a:p>
                  </a:txBody>
                  <a:tcPr marL="9525" marR="9525" marT="9525" marB="0" anchor="ctr"/>
                </a:tc>
              </a:tr>
            </a:tbl>
          </a:graphicData>
        </a:graphic>
      </p:graphicFrame>
      <p:sp>
        <p:nvSpPr>
          <p:cNvPr id="7" name="Title 6"/>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Contribution to CPI (Latest Month)</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9" name="Text Box 8"/>
          <p:cNvSpPr txBox="1"/>
          <p:nvPr/>
        </p:nvSpPr>
        <p:spPr>
          <a:xfrm>
            <a:off x="608330" y="4735195"/>
            <a:ext cx="3846195" cy="1198880"/>
          </a:xfrm>
          <a:prstGeom prst="rect">
            <a:avLst/>
          </a:prstGeom>
        </p:spPr>
        <p:style>
          <a:lnRef idx="0">
            <a:srgbClr val="FFFFFF"/>
          </a:lnRef>
          <a:fillRef idx="2">
            <a:schemeClr val="accent1"/>
          </a:fillRef>
          <a:effectRef idx="0">
            <a:srgbClr val="FFFFFF"/>
          </a:effectRef>
          <a:fontRef idx="minor">
            <a:schemeClr val="dk1"/>
          </a:fontRef>
        </p:style>
        <p:txBody>
          <a:bodyPr wrap="square" rtlCol="0">
            <a:spAutoFit/>
          </a:bodyPr>
          <a:lstStyle/>
          <a:p>
            <a:r>
              <a:rPr lang="en-US" dirty="0">
                <a:latin typeface="Cambria" panose="02040503050406030204" charset="0"/>
                <a:cs typeface="Cambria" panose="02040503050406030204" charset="0"/>
              </a:rPr>
              <a:t>Highest Contributor : Food Products</a:t>
            </a:r>
            <a:endParaRPr lang="en-US" dirty="0">
              <a:latin typeface="Cambria" panose="02040503050406030204" charset="0"/>
              <a:cs typeface="Cambria" panose="02040503050406030204" charset="0"/>
            </a:endParaRPr>
          </a:p>
          <a:p>
            <a:endParaRPr lang="en-US" dirty="0">
              <a:latin typeface="Cambria" panose="02040503050406030204" charset="0"/>
              <a:cs typeface="Cambria" panose="02040503050406030204" charset="0"/>
            </a:endParaRPr>
          </a:p>
          <a:p>
            <a:r>
              <a:rPr lang="en-US" dirty="0">
                <a:latin typeface="Cambria" panose="02040503050406030204" charset="0"/>
                <a:cs typeface="Cambria" panose="02040503050406030204" charset="0"/>
              </a:rPr>
              <a:t>Minimum Contribution: Transport &amp; Communication</a:t>
            </a:r>
            <a:endParaRPr lang="en-US" dirty="0">
              <a:latin typeface="Cambria" panose="02040503050406030204" charset="0"/>
              <a:cs typeface="Cambria" panose="02040503050406030204" charset="0"/>
            </a:endParaRPr>
          </a:p>
        </p:txBody>
      </p:sp>
      <p:graphicFrame>
        <p:nvGraphicFramePr>
          <p:cNvPr id="12" name="Chart 11"/>
          <p:cNvGraphicFramePr/>
          <p:nvPr/>
        </p:nvGraphicFramePr>
        <p:xfrm>
          <a:off x="5645568" y="1619885"/>
          <a:ext cx="5708231" cy="4532721"/>
        </p:xfrm>
        <a:graphic>
          <a:graphicData uri="http://schemas.openxmlformats.org/drawingml/2006/chart">
            <c:chart xmlns:c="http://schemas.openxmlformats.org/drawingml/2006/chart" xmlns:r="http://schemas.openxmlformats.org/officeDocument/2006/relationships" r:id="rId1"/>
          </a:graphicData>
        </a:graphic>
      </p:graphicFrame>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custDataLst>
              <p:tags r:id="rId2"/>
            </p:custDataLst>
          </p:nvPr>
        </p:nvGraphicFramePr>
        <p:xfrm>
          <a:off x="737234" y="1807845"/>
          <a:ext cx="3869055" cy="2894784"/>
        </p:xfrm>
        <a:graphic>
          <a:graphicData uri="http://schemas.openxmlformats.org/drawingml/2006/table">
            <a:tbl>
              <a:tblPr firstRow="1" bandRow="1">
                <a:tableStyleId>{5C22544A-7EE6-4342-B048-85BDC9FD1C3A}</a:tableStyleId>
              </a:tblPr>
              <a:tblGrid>
                <a:gridCol w="1051508"/>
                <a:gridCol w="1627121"/>
                <a:gridCol w="1190426"/>
              </a:tblGrid>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Year</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US" sz="1100" b="1" i="0">
                          <a:solidFill>
                            <a:srgbClr val="000000"/>
                          </a:solidFill>
                          <a:latin typeface="Cambria" panose="02040503050406030204" charset="0"/>
                          <a:ea typeface="Calibri" panose="020F0502020204030204"/>
                          <a:cs typeface="Cambria" panose="02040503050406030204" charset="0"/>
                        </a:rPr>
                        <a:t>Average </a:t>
                      </a:r>
                      <a:r>
                        <a:rPr sz="1100" b="1" i="0">
                          <a:solidFill>
                            <a:srgbClr val="000000"/>
                          </a:solidFill>
                          <a:latin typeface="Cambria" panose="02040503050406030204" charset="0"/>
                          <a:ea typeface="Calibri" panose="020F0502020204030204"/>
                          <a:cs typeface="Cambria" panose="02040503050406030204" charset="0"/>
                        </a:rPr>
                        <a:t>General Index</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YoY Inflation (%)</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2017</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133.50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 </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138.78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3.95</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144.18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3.90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153.38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6.38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2021</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161.46</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5.27</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172.15</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6.62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2023</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177.62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dirty="0">
                          <a:solidFill>
                            <a:srgbClr val="000000"/>
                          </a:solidFill>
                          <a:latin typeface="Cambria" panose="02040503050406030204" charset="0"/>
                          <a:ea typeface="Calibri" panose="020F0502020204030204"/>
                          <a:cs typeface="Cambria" panose="02040503050406030204" charset="0"/>
                        </a:rPr>
                        <a:t>3.18</a:t>
                      </a:r>
                      <a:endParaRPr sz="1100" b="1" i="0" dirty="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bl>
          </a:graphicData>
        </a:graphic>
      </p:graphicFrame>
      <p:sp>
        <p:nvSpPr>
          <p:cNvPr id="10" name="Text Box 9"/>
          <p:cNvSpPr txBox="1"/>
          <p:nvPr/>
        </p:nvSpPr>
        <p:spPr>
          <a:xfrm>
            <a:off x="608330" y="1313815"/>
            <a:ext cx="3853180" cy="494030"/>
          </a:xfrm>
          <a:prstGeom prst="rect">
            <a:avLst/>
          </a:prstGeom>
          <a:noFill/>
        </p:spPr>
        <p:txBody>
          <a:bodyPr wrap="square" rtlCol="0">
            <a:noAutofit/>
          </a:bodyPr>
          <a:lstStyle/>
          <a:p>
            <a:r>
              <a:rPr lang="en-US" u="sng" dirty="0" err="1">
                <a:latin typeface="Cambria" panose="02040503050406030204" charset="0"/>
                <a:cs typeface="Cambria" panose="02040503050406030204" charset="0"/>
              </a:rPr>
              <a:t>Rural+Urban</a:t>
            </a:r>
            <a:r>
              <a:rPr lang="en-US" u="sng" dirty="0">
                <a:latin typeface="Cambria" panose="02040503050406030204" charset="0"/>
                <a:cs typeface="Cambria" panose="02040503050406030204" charset="0"/>
              </a:rPr>
              <a:t> Sector </a:t>
            </a:r>
            <a:r>
              <a:rPr lang="en-US" altLang="en-US" u="sng" dirty="0">
                <a:latin typeface="Cambria" panose="02040503050406030204" charset="0"/>
                <a:cs typeface="Cambria" panose="02040503050406030204" charset="0"/>
              </a:rPr>
              <a:t>( 2017 Onwards)</a:t>
            </a:r>
            <a:r>
              <a:rPr lang="en-US" u="sng" dirty="0">
                <a:latin typeface="Cambria" panose="02040503050406030204" charset="0"/>
                <a:cs typeface="Cambria" panose="02040503050406030204" charset="0"/>
              </a:rPr>
              <a:t>	</a:t>
            </a:r>
            <a:endParaRPr lang="en-US" u="sng" dirty="0">
              <a:latin typeface="Cambria" panose="02040503050406030204" charset="0"/>
              <a:cs typeface="Cambria" panose="02040503050406030204" charset="0"/>
            </a:endParaRPr>
          </a:p>
          <a:p>
            <a:endParaRPr lang="en-US" u="sng" dirty="0">
              <a:latin typeface="Cambria" panose="02040503050406030204" charset="0"/>
              <a:cs typeface="Cambria" panose="02040503050406030204" charset="0"/>
            </a:endParaRPr>
          </a:p>
        </p:txBody>
      </p:sp>
      <p:sp>
        <p:nvSpPr>
          <p:cNvPr id="4" name="Title 3"/>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YoY CPI Inflation - 2017 Onwards </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graphicFrame>
        <p:nvGraphicFramePr>
          <p:cNvPr id="7" name="Content Placeholder 6"/>
          <p:cNvGraphicFramePr>
            <a:graphicFrameLocks noGrp="1"/>
          </p:cNvGraphicFramePr>
          <p:nvPr>
            <p:ph idx="7"/>
            <p:custDataLst>
              <p:tags r:id="rId4"/>
            </p:custDataLst>
          </p:nvPr>
        </p:nvGraphicFramePr>
        <p:xfrm>
          <a:off x="5008245" y="1807845"/>
          <a:ext cx="6569075" cy="3074035"/>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 Box 7"/>
          <p:cNvSpPr txBox="1"/>
          <p:nvPr/>
        </p:nvSpPr>
        <p:spPr>
          <a:xfrm>
            <a:off x="737235" y="4702629"/>
            <a:ext cx="3869054" cy="1600438"/>
          </a:xfrm>
          <a:prstGeom prst="rect">
            <a:avLst/>
          </a:prstGeom>
          <a:noFill/>
        </p:spPr>
        <p:txBody>
          <a:bodyPr wrap="square" rtlCol="0">
            <a:spAutoFit/>
          </a:bodyPr>
          <a:lstStyle/>
          <a:p>
            <a:r>
              <a:rPr lang="en-US" altLang="en-US" sz="1400" dirty="0">
                <a:latin typeface="Cambria" panose="02040503050406030204" charset="0"/>
                <a:cs typeface="Cambria" panose="02040503050406030204" charset="0"/>
              </a:rPr>
              <a:t>Findings: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year with the highest inflation is 2022, with a YoY CPI inflation rate of approximately 6.62%.</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CPI “General Index” for 2022 was 172.15, marking the steepest increase since 2017.</a:t>
            </a:r>
            <a:endParaRPr lang="en-US" altLang="en-US" sz="1400" dirty="0">
              <a:latin typeface="Cambria" panose="02040503050406030204" charset="0"/>
              <a:cs typeface="Cambria" panose="02040503050406030204" charset="0"/>
            </a:endParaRPr>
          </a:p>
        </p:txBody>
      </p:sp>
      <p:sp>
        <p:nvSpPr>
          <p:cNvPr id="9" name="Text Box 8"/>
          <p:cNvSpPr txBox="1"/>
          <p:nvPr/>
        </p:nvSpPr>
        <p:spPr>
          <a:xfrm>
            <a:off x="5008245" y="4881880"/>
            <a:ext cx="6864350" cy="1595120"/>
          </a:xfrm>
          <a:prstGeom prst="rect">
            <a:avLst/>
          </a:prstGeom>
          <a:noFill/>
        </p:spPr>
        <p:txBody>
          <a:bodyPr wrap="square" rtlCol="0">
            <a:noAutofit/>
          </a:bodyPr>
          <a:lstStyle/>
          <a:p>
            <a:r>
              <a:rPr lang="en-US" altLang="en-US" sz="1400" dirty="0">
                <a:latin typeface="Cambria" panose="02040503050406030204" charset="0"/>
                <a:cs typeface="Cambria" panose="02040503050406030204" charset="0"/>
              </a:rPr>
              <a:t>Graph Insights: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Inflation remained moderate (~4%) from 2017–2019</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It spiked sharply in 2020, likely due to COVID-19 supply chain disruptions and food price shocks.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After a brief dip in 2021, it peaked again in 2022, surpassing 6.6%.</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 2023, inflation eased, reflecting normalization in supply chains and stable commodity prices.</a:t>
            </a:r>
            <a:endParaRPr lang="en-US" altLang="en-US" sz="1400" dirty="0">
              <a:latin typeface="Cambria" panose="02040503050406030204" charset="0"/>
              <a:cs typeface="Cambria" panose="02040503050406030204" charset="0"/>
            </a:endParaRPr>
          </a:p>
        </p:txBody>
      </p:sp>
      <p:sp>
        <p:nvSpPr>
          <p:cNvPr id="11" name="Slide Number Placeholder 10"/>
          <p:cNvSpPr>
            <a:spLocks noGrp="1"/>
          </p:cNvSpPr>
          <p:nvPr>
            <p:ph type="sldNum" sz="quarter" idx="12"/>
          </p:nvPr>
        </p:nvSpPr>
        <p:spPr/>
        <p:txBody>
          <a:bodyPr/>
          <a:lstStyle/>
          <a:p>
            <a:pPr algn="r"/>
            <a:fld id="{515A922F-1294-4387-9CB3-FCC8465D972A}" type="slidenum">
              <a:rPr lang="en-US" smtClean="0"/>
            </a:fld>
            <a:endParaRPr lang="en-US" dirty="0"/>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custDataLst>
              <p:tags r:id="rId2"/>
            </p:custDataLst>
          </p:nvPr>
        </p:nvGraphicFramePr>
        <p:xfrm>
          <a:off x="737234" y="1807845"/>
          <a:ext cx="3869055" cy="2894784"/>
        </p:xfrm>
        <a:graphic>
          <a:graphicData uri="http://schemas.openxmlformats.org/drawingml/2006/table">
            <a:tbl>
              <a:tblPr firstRow="1" bandRow="1">
                <a:tableStyleId>{5C22544A-7EE6-4342-B048-85BDC9FD1C3A}</a:tableStyleId>
              </a:tblPr>
              <a:tblGrid>
                <a:gridCol w="1051508"/>
                <a:gridCol w="1627121"/>
                <a:gridCol w="1190426"/>
              </a:tblGrid>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Year</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US" sz="1100" b="1" i="0">
                          <a:solidFill>
                            <a:srgbClr val="000000"/>
                          </a:solidFill>
                          <a:latin typeface="Cambria" panose="02040503050406030204" charset="0"/>
                          <a:ea typeface="Calibri" panose="020F0502020204030204"/>
                          <a:cs typeface="Cambria" panose="02040503050406030204" charset="0"/>
                        </a:rPr>
                        <a:t>Average </a:t>
                      </a:r>
                      <a:r>
                        <a:rPr sz="1100" b="1" i="0">
                          <a:solidFill>
                            <a:srgbClr val="000000"/>
                          </a:solidFill>
                          <a:latin typeface="Cambria" panose="02040503050406030204" charset="0"/>
                          <a:ea typeface="Calibri" panose="020F0502020204030204"/>
                          <a:cs typeface="Cambria" panose="02040503050406030204" charset="0"/>
                        </a:rPr>
                        <a:t>General Index</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YoY Inflation (%)</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2017</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135.63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 </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140.73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3.76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145.18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3.16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154.56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6.46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2021</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162.03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4.84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173.13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6.85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2023</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178.48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ctr" fontAlgn="ctr"/>
                      <a:r>
                        <a:rPr lang="en-IN" sz="1100" b="1" i="0" u="none" strike="noStrike" dirty="0">
                          <a:solidFill>
                            <a:srgbClr val="000000"/>
                          </a:solidFill>
                          <a:effectLst/>
                          <a:latin typeface="Cambria" panose="02040503050406030204" charset="0"/>
                          <a:ea typeface="Cambria" panose="02040503050406030204" charset="0"/>
                          <a:cs typeface="Cambria" panose="02040503050406030204" charset="0"/>
                        </a:rPr>
                        <a:t>3.09</a:t>
                      </a:r>
                      <a:endParaRPr lang="en-IN" sz="1100" b="1" i="0" u="none" strike="noStrike" dirty="0">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bl>
          </a:graphicData>
        </a:graphic>
      </p:graphicFrame>
      <p:sp>
        <p:nvSpPr>
          <p:cNvPr id="10" name="Text Box 9"/>
          <p:cNvSpPr txBox="1"/>
          <p:nvPr/>
        </p:nvSpPr>
        <p:spPr>
          <a:xfrm>
            <a:off x="608330" y="1313815"/>
            <a:ext cx="3853180" cy="494030"/>
          </a:xfrm>
          <a:prstGeom prst="rect">
            <a:avLst/>
          </a:prstGeom>
          <a:noFill/>
        </p:spPr>
        <p:txBody>
          <a:bodyPr wrap="square" rtlCol="0">
            <a:noAutofit/>
          </a:bodyPr>
          <a:lstStyle/>
          <a:p>
            <a:r>
              <a:rPr lang="en-US" u="sng" dirty="0" smtClean="0">
                <a:latin typeface="Cambria" panose="02040503050406030204" charset="0"/>
                <a:cs typeface="Cambria" panose="02040503050406030204" charset="0"/>
              </a:rPr>
              <a:t>Rural Sector </a:t>
            </a:r>
            <a:r>
              <a:rPr lang="en-US" altLang="en-US" u="sng" dirty="0">
                <a:latin typeface="Cambria" panose="02040503050406030204" charset="0"/>
                <a:cs typeface="Cambria" panose="02040503050406030204" charset="0"/>
              </a:rPr>
              <a:t>( 2017 Onwards)</a:t>
            </a:r>
            <a:r>
              <a:rPr lang="en-US" u="sng" dirty="0">
                <a:latin typeface="Cambria" panose="02040503050406030204" charset="0"/>
                <a:cs typeface="Cambria" panose="02040503050406030204" charset="0"/>
              </a:rPr>
              <a:t>	</a:t>
            </a:r>
            <a:endParaRPr lang="en-US" u="sng" dirty="0">
              <a:latin typeface="Cambria" panose="02040503050406030204" charset="0"/>
              <a:cs typeface="Cambria" panose="02040503050406030204" charset="0"/>
            </a:endParaRPr>
          </a:p>
          <a:p>
            <a:endParaRPr lang="en-US" u="sng" dirty="0">
              <a:latin typeface="Cambria" panose="02040503050406030204" charset="0"/>
              <a:cs typeface="Cambria" panose="02040503050406030204" charset="0"/>
            </a:endParaRPr>
          </a:p>
        </p:txBody>
      </p:sp>
      <p:sp>
        <p:nvSpPr>
          <p:cNvPr id="4" name="Title 3"/>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YoY CPI Inflation - 2017 Onwards </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8" name="Text Box 7"/>
          <p:cNvSpPr txBox="1"/>
          <p:nvPr/>
        </p:nvSpPr>
        <p:spPr>
          <a:xfrm>
            <a:off x="737235" y="4702629"/>
            <a:ext cx="3869054" cy="1600438"/>
          </a:xfrm>
          <a:prstGeom prst="rect">
            <a:avLst/>
          </a:prstGeom>
          <a:noFill/>
        </p:spPr>
        <p:txBody>
          <a:bodyPr wrap="square" rtlCol="0">
            <a:spAutoFit/>
          </a:bodyPr>
          <a:lstStyle/>
          <a:p>
            <a:r>
              <a:rPr lang="en-US" altLang="en-US" sz="1400" dirty="0">
                <a:latin typeface="Cambria" panose="02040503050406030204" charset="0"/>
                <a:cs typeface="Cambria" panose="02040503050406030204" charset="0"/>
              </a:rPr>
              <a:t>Findings: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year with the highest inflation is 2022, with a YoY CPI inflation rate of approximately </a:t>
            </a:r>
            <a:r>
              <a:rPr lang="en-US" altLang="en-US" sz="1400" dirty="0" smtClean="0">
                <a:latin typeface="Cambria" panose="02040503050406030204" charset="0"/>
                <a:cs typeface="Cambria" panose="02040503050406030204" charset="0"/>
              </a:rPr>
              <a:t>6.85%.</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CPI “General Index” for 2022 was </a:t>
            </a:r>
            <a:r>
              <a:rPr lang="en-US" altLang="en-US" sz="1400" dirty="0" smtClean="0">
                <a:latin typeface="Cambria" panose="02040503050406030204" charset="0"/>
                <a:cs typeface="Cambria" panose="02040503050406030204" charset="0"/>
              </a:rPr>
              <a:t>173.13, </a:t>
            </a:r>
            <a:r>
              <a:rPr lang="en-US" altLang="en-US" sz="1400" dirty="0">
                <a:latin typeface="Cambria" panose="02040503050406030204" charset="0"/>
                <a:cs typeface="Cambria" panose="02040503050406030204" charset="0"/>
              </a:rPr>
              <a:t>marking the steepest increase since 2017.</a:t>
            </a:r>
            <a:endParaRPr lang="en-US" altLang="en-US" sz="1400" dirty="0">
              <a:latin typeface="Cambria" panose="02040503050406030204" charset="0"/>
              <a:cs typeface="Cambria" panose="02040503050406030204" charset="0"/>
            </a:endParaRPr>
          </a:p>
        </p:txBody>
      </p:sp>
      <p:sp>
        <p:nvSpPr>
          <p:cNvPr id="9" name="Text Box 8"/>
          <p:cNvSpPr txBox="1"/>
          <p:nvPr/>
        </p:nvSpPr>
        <p:spPr>
          <a:xfrm>
            <a:off x="5008245" y="4881879"/>
            <a:ext cx="6826704" cy="2080623"/>
          </a:xfrm>
          <a:prstGeom prst="rect">
            <a:avLst/>
          </a:prstGeom>
          <a:noFill/>
        </p:spPr>
        <p:txBody>
          <a:bodyPr wrap="square" rtlCol="0">
            <a:noAutofit/>
          </a:bodyPr>
          <a:lstStyle/>
          <a:p>
            <a:r>
              <a:rPr lang="en-US" altLang="en-US" sz="1400" dirty="0">
                <a:latin typeface="Cambria" panose="02040503050406030204" charset="0"/>
                <a:cs typeface="Cambria" panose="02040503050406030204" charset="0"/>
              </a:rPr>
              <a:t>Graph Insights: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Inflation remained moderate </a:t>
            </a:r>
            <a:r>
              <a:rPr lang="en-US" altLang="en-US" sz="1400" dirty="0" smtClean="0">
                <a:latin typeface="Cambria" panose="02040503050406030204" charset="0"/>
                <a:cs typeface="Cambria" panose="02040503050406030204" charset="0"/>
              </a:rPr>
              <a:t>(~5%) </a:t>
            </a:r>
            <a:r>
              <a:rPr lang="en-US" altLang="en-US" sz="1400" dirty="0">
                <a:latin typeface="Cambria" panose="02040503050406030204" charset="0"/>
                <a:cs typeface="Cambria" panose="02040503050406030204" charset="0"/>
              </a:rPr>
              <a:t>from 2017–2019</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It spiked sharply in 2020, likely due to COVID-19 supply chain disruptions and food price shocks.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After a brief dip in 2021, it peaked again in 2022, surpassing </a:t>
            </a:r>
            <a:r>
              <a:rPr lang="en-US" altLang="en-US" sz="1400" dirty="0" smtClean="0">
                <a:latin typeface="Cambria" panose="02040503050406030204" charset="0"/>
                <a:cs typeface="Cambria" panose="02040503050406030204" charset="0"/>
              </a:rPr>
              <a:t>6.85%.</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 2023, inflation eased, reflecting normalization in supply chains and stable commodity prices.</a:t>
            </a:r>
            <a:endParaRPr lang="en-US" altLang="en-US" sz="1400" dirty="0">
              <a:latin typeface="Cambria" panose="02040503050406030204" charset="0"/>
              <a:cs typeface="Cambria" panose="02040503050406030204" charset="0"/>
            </a:endParaRPr>
          </a:p>
        </p:txBody>
      </p:sp>
      <p:sp>
        <p:nvSpPr>
          <p:cNvPr id="6" name="Slide Number Placeholder 5"/>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11" name="Chart 10"/>
          <p:cNvGraphicFramePr/>
          <p:nvPr/>
        </p:nvGraphicFramePr>
        <p:xfrm>
          <a:off x="5142510" y="1313815"/>
          <a:ext cx="6075949" cy="3568064"/>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custDataLst>
              <p:tags r:id="rId2"/>
            </p:custDataLst>
          </p:nvPr>
        </p:nvGraphicFramePr>
        <p:xfrm>
          <a:off x="737234" y="1807845"/>
          <a:ext cx="3869055" cy="2894784"/>
        </p:xfrm>
        <a:graphic>
          <a:graphicData uri="http://schemas.openxmlformats.org/drawingml/2006/table">
            <a:tbl>
              <a:tblPr firstRow="1" bandRow="1">
                <a:tableStyleId>{5C22544A-7EE6-4342-B048-85BDC9FD1C3A}</a:tableStyleId>
              </a:tblPr>
              <a:tblGrid>
                <a:gridCol w="1051508"/>
                <a:gridCol w="1627121"/>
                <a:gridCol w="1190426"/>
              </a:tblGrid>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Year</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lang="en-US" sz="1100" b="1" i="0">
                          <a:solidFill>
                            <a:srgbClr val="000000"/>
                          </a:solidFill>
                          <a:latin typeface="Cambria" panose="02040503050406030204" charset="0"/>
                          <a:ea typeface="Calibri" panose="020F0502020204030204"/>
                          <a:cs typeface="Cambria" panose="02040503050406030204" charset="0"/>
                        </a:rPr>
                        <a:t>Average </a:t>
                      </a:r>
                      <a:r>
                        <a:rPr sz="1100" b="1" i="0">
                          <a:solidFill>
                            <a:srgbClr val="000000"/>
                          </a:solidFill>
                          <a:latin typeface="Cambria" panose="02040503050406030204" charset="0"/>
                          <a:ea typeface="Calibri" panose="020F0502020204030204"/>
                          <a:cs typeface="Cambria" panose="02040503050406030204" charset="0"/>
                        </a:rPr>
                        <a:t>General Index</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YoY Inflation (%)</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2017</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131.03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 </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2018</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136.50</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4.18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2019</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143.02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4.78</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2020</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152.05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6.32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2021</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160.76</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5.73</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2022</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170.95</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6.34</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r h="361848">
                <a:tc>
                  <a:txBody>
                    <a:bodyPr/>
                    <a:lstStyle/>
                    <a:p>
                      <a:pPr algn="ctr" fontAlgn="ctr"/>
                      <a:r>
                        <a:rPr sz="1100" b="1" i="0">
                          <a:solidFill>
                            <a:srgbClr val="000000"/>
                          </a:solidFill>
                          <a:latin typeface="Cambria" panose="02040503050406030204" charset="0"/>
                          <a:ea typeface="Calibri" panose="020F0502020204030204"/>
                          <a:cs typeface="Cambria" panose="02040503050406030204" charset="0"/>
                        </a:rPr>
                        <a:t>2023</a:t>
                      </a:r>
                      <a:endParaRPr sz="1100" b="1" i="0">
                        <a:solidFill>
                          <a:srgbClr val="000000"/>
                        </a:solidFill>
                        <a:latin typeface="Cambria" panose="02040503050406030204" charset="0"/>
                        <a:ea typeface="Calibri" panose="020F0502020204030204"/>
                        <a:cs typeface="Cambria" panose="02040503050406030204" charset="0"/>
                      </a:endParaRPr>
                    </a:p>
                  </a:txBody>
                  <a:tcPr marL="7937" marR="7937" marT="7937" marB="0" anchor="ctr"/>
                </a:tc>
                <a:tc>
                  <a:txBody>
                    <a:bodyPr/>
                    <a:lstStyle/>
                    <a:p>
                      <a:pPr algn="r" fontAlgn="ctr"/>
                      <a:r>
                        <a:rPr lang="en-IN" sz="1100" b="1" i="0" u="none" strike="noStrike">
                          <a:solidFill>
                            <a:srgbClr val="000000"/>
                          </a:solidFill>
                          <a:effectLst/>
                          <a:latin typeface="Cambria" panose="02040503050406030204" charset="0"/>
                          <a:ea typeface="Cambria" panose="02040503050406030204" charset="0"/>
                          <a:cs typeface="Cambria" panose="02040503050406030204" charset="0"/>
                        </a:rPr>
                        <a:t>176.62</a:t>
                      </a:r>
                      <a:endParaRPr lang="en-IN" sz="1100" b="1" i="0" u="none" strike="noStrike">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c>
                  <a:txBody>
                    <a:bodyPr/>
                    <a:lstStyle/>
                    <a:p>
                      <a:pPr algn="r" fontAlgn="ctr"/>
                      <a:r>
                        <a:rPr lang="en-IN" sz="1100" b="1" i="0" u="none" strike="noStrike" dirty="0">
                          <a:solidFill>
                            <a:srgbClr val="000000"/>
                          </a:solidFill>
                          <a:effectLst/>
                          <a:latin typeface="Cambria" panose="02040503050406030204" charset="0"/>
                          <a:ea typeface="Cambria" panose="02040503050406030204" charset="0"/>
                          <a:cs typeface="Cambria" panose="02040503050406030204" charset="0"/>
                        </a:rPr>
                        <a:t>3.32</a:t>
                      </a:r>
                      <a:endParaRPr lang="en-IN" sz="1100" b="1" i="0" u="none" strike="noStrike" dirty="0">
                        <a:solidFill>
                          <a:srgbClr val="000000"/>
                        </a:solidFill>
                        <a:effectLst/>
                        <a:latin typeface="Cambria" panose="02040503050406030204" charset="0"/>
                        <a:ea typeface="Cambria" panose="02040503050406030204" charset="0"/>
                        <a:cs typeface="Cambria" panose="02040503050406030204" charset="0"/>
                      </a:endParaRPr>
                    </a:p>
                  </a:txBody>
                  <a:tcPr marL="9525" marR="9525" marT="9525" marB="0" anchor="ctr"/>
                </a:tc>
              </a:tr>
            </a:tbl>
          </a:graphicData>
        </a:graphic>
      </p:graphicFrame>
      <p:sp>
        <p:nvSpPr>
          <p:cNvPr id="10" name="Text Box 9"/>
          <p:cNvSpPr txBox="1"/>
          <p:nvPr/>
        </p:nvSpPr>
        <p:spPr>
          <a:xfrm>
            <a:off x="608330" y="1313815"/>
            <a:ext cx="3853180" cy="494030"/>
          </a:xfrm>
          <a:prstGeom prst="rect">
            <a:avLst/>
          </a:prstGeom>
          <a:noFill/>
        </p:spPr>
        <p:txBody>
          <a:bodyPr wrap="square" rtlCol="0">
            <a:noAutofit/>
          </a:bodyPr>
          <a:lstStyle/>
          <a:p>
            <a:r>
              <a:rPr lang="en-US" u="sng" dirty="0" smtClean="0">
                <a:latin typeface="Cambria" panose="02040503050406030204" charset="0"/>
                <a:cs typeface="Cambria" panose="02040503050406030204" charset="0"/>
              </a:rPr>
              <a:t>Urban Sector </a:t>
            </a:r>
            <a:r>
              <a:rPr lang="en-US" altLang="en-US" u="sng" dirty="0">
                <a:latin typeface="Cambria" panose="02040503050406030204" charset="0"/>
                <a:cs typeface="Cambria" panose="02040503050406030204" charset="0"/>
              </a:rPr>
              <a:t>( 2017 Onwards)</a:t>
            </a:r>
            <a:r>
              <a:rPr lang="en-US" u="sng" dirty="0">
                <a:latin typeface="Cambria" panose="02040503050406030204" charset="0"/>
                <a:cs typeface="Cambria" panose="02040503050406030204" charset="0"/>
              </a:rPr>
              <a:t>	</a:t>
            </a:r>
            <a:endParaRPr lang="en-US" u="sng" dirty="0">
              <a:latin typeface="Cambria" panose="02040503050406030204" charset="0"/>
              <a:cs typeface="Cambria" panose="02040503050406030204" charset="0"/>
            </a:endParaRPr>
          </a:p>
          <a:p>
            <a:endParaRPr lang="en-US" u="sng" dirty="0">
              <a:latin typeface="Cambria" panose="02040503050406030204" charset="0"/>
              <a:cs typeface="Cambria" panose="02040503050406030204" charset="0"/>
            </a:endParaRPr>
          </a:p>
        </p:txBody>
      </p:sp>
      <p:sp>
        <p:nvSpPr>
          <p:cNvPr id="6" name="Title 5"/>
          <p:cNvSpPr>
            <a:spLocks noGrp="1"/>
          </p:cNvSpPr>
          <p:nvPr>
            <p:ph type="title" idx="5"/>
            <p:custDataLst>
              <p:tags r:id="rId3"/>
            </p:custDataLst>
          </p:nvPr>
        </p:nvSpPr>
        <p:spPr/>
        <p:txBody>
          <a:bodyPr vert="horz" wrap="square" lIns="0" tIns="0" rIns="0" bIns="0" rtlCol="0" anchor="b">
            <a:normAutofit/>
          </a:bodyPr>
          <a:lstStyle/>
          <a:p>
            <a:pPr lvl="0" algn="ctr">
              <a:buClrTx/>
              <a:buSzTx/>
              <a:buFontTx/>
            </a:pPr>
            <a:r>
              <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rPr>
              <a:t>YoY CPI Inflation - 2017 Onwards </a:t>
            </a:r>
            <a:endParaRPr lang="en-US" sz="4400" b="0" smtClean="0">
              <a:ln>
                <a:noFill/>
                <a:prstDash val="sysDot"/>
              </a:ln>
              <a:gradFill>
                <a:gsLst>
                  <a:gs pos="14000">
                    <a:schemeClr val="accent1"/>
                  </a:gs>
                  <a:gs pos="92000">
                    <a:schemeClr val="accent1"/>
                  </a:gs>
                  <a:gs pos="54000">
                    <a:schemeClr val="tx1"/>
                  </a:gs>
                </a:gsLst>
                <a:lin ang="0" scaled="1"/>
              </a:gradFill>
              <a:latin typeface="Cambria" panose="02040503050406030204" charset="0"/>
              <a:ea typeface="+mn-ea"/>
              <a:cs typeface="Cambria" panose="02040503050406030204" charset="0"/>
              <a:sym typeface="+mn-ea"/>
            </a:endParaRPr>
          </a:p>
        </p:txBody>
      </p:sp>
      <p:sp>
        <p:nvSpPr>
          <p:cNvPr id="8" name="Text Box 7"/>
          <p:cNvSpPr txBox="1"/>
          <p:nvPr/>
        </p:nvSpPr>
        <p:spPr>
          <a:xfrm>
            <a:off x="737235" y="4702629"/>
            <a:ext cx="3869054" cy="1600438"/>
          </a:xfrm>
          <a:prstGeom prst="rect">
            <a:avLst/>
          </a:prstGeom>
          <a:noFill/>
        </p:spPr>
        <p:txBody>
          <a:bodyPr wrap="square" rtlCol="0">
            <a:spAutoFit/>
          </a:bodyPr>
          <a:lstStyle/>
          <a:p>
            <a:r>
              <a:rPr lang="en-US" altLang="en-US" sz="1400" dirty="0">
                <a:latin typeface="Cambria" panose="02040503050406030204" charset="0"/>
                <a:cs typeface="Cambria" panose="02040503050406030204" charset="0"/>
              </a:rPr>
              <a:t>Findings: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year with the highest inflation is 2022, with a YoY CPI inflation rate of approximately </a:t>
            </a:r>
            <a:r>
              <a:rPr lang="en-US" altLang="en-US" sz="1400" dirty="0" smtClean="0">
                <a:latin typeface="Cambria" panose="02040503050406030204" charset="0"/>
                <a:cs typeface="Cambria" panose="02040503050406030204" charset="0"/>
              </a:rPr>
              <a:t>6.34%.</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The CPI “General Index” for 2022 was </a:t>
            </a:r>
            <a:r>
              <a:rPr lang="en-US" altLang="en-US" sz="1400" dirty="0" smtClean="0">
                <a:latin typeface="Cambria" panose="02040503050406030204" charset="0"/>
                <a:cs typeface="Cambria" panose="02040503050406030204" charset="0"/>
              </a:rPr>
              <a:t>170.95, </a:t>
            </a:r>
            <a:r>
              <a:rPr lang="en-US" altLang="en-US" sz="1400" dirty="0">
                <a:latin typeface="Cambria" panose="02040503050406030204" charset="0"/>
                <a:cs typeface="Cambria" panose="02040503050406030204" charset="0"/>
              </a:rPr>
              <a:t>marking the steepest increase since 2017.</a:t>
            </a:r>
            <a:endParaRPr lang="en-US" altLang="en-US" sz="1400" dirty="0">
              <a:latin typeface="Cambria" panose="02040503050406030204" charset="0"/>
              <a:cs typeface="Cambria" panose="02040503050406030204" charset="0"/>
            </a:endParaRPr>
          </a:p>
        </p:txBody>
      </p:sp>
      <p:sp>
        <p:nvSpPr>
          <p:cNvPr id="9" name="Text Box 8"/>
          <p:cNvSpPr txBox="1"/>
          <p:nvPr/>
        </p:nvSpPr>
        <p:spPr>
          <a:xfrm>
            <a:off x="5008245" y="4881879"/>
            <a:ext cx="6826704" cy="2080623"/>
          </a:xfrm>
          <a:prstGeom prst="rect">
            <a:avLst/>
          </a:prstGeom>
          <a:noFill/>
        </p:spPr>
        <p:txBody>
          <a:bodyPr wrap="square" rtlCol="0">
            <a:noAutofit/>
          </a:bodyPr>
          <a:lstStyle/>
          <a:p>
            <a:r>
              <a:rPr lang="en-US" altLang="en-US" sz="1400" dirty="0">
                <a:latin typeface="Cambria" panose="02040503050406030204" charset="0"/>
                <a:cs typeface="Cambria" panose="02040503050406030204" charset="0"/>
              </a:rPr>
              <a:t>Graph Insights: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Inflation remained moderate </a:t>
            </a:r>
            <a:r>
              <a:rPr lang="en-US" altLang="en-US" sz="1400" dirty="0" smtClean="0">
                <a:latin typeface="Cambria" panose="02040503050406030204" charset="0"/>
                <a:cs typeface="Cambria" panose="02040503050406030204" charset="0"/>
              </a:rPr>
              <a:t>(~5%) </a:t>
            </a:r>
            <a:r>
              <a:rPr lang="en-US" altLang="en-US" sz="1400" dirty="0">
                <a:latin typeface="Cambria" panose="02040503050406030204" charset="0"/>
                <a:cs typeface="Cambria" panose="02040503050406030204" charset="0"/>
              </a:rPr>
              <a:t>from 2017–2019</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It spiked sharply in 2020, likely due to COVID-19 supply chain disruptions and food price shocks.</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After a brief dip in 2021, it peaked again in 2022, surpassing </a:t>
            </a:r>
            <a:r>
              <a:rPr lang="en-US" altLang="en-US" sz="1400" dirty="0" smtClean="0">
                <a:latin typeface="Cambria" panose="02040503050406030204" charset="0"/>
                <a:cs typeface="Cambria" panose="02040503050406030204" charset="0"/>
              </a:rPr>
              <a:t>6.34%.</a:t>
            </a:r>
            <a:endParaRPr lang="en-US" altLang="en-US" sz="1400" dirty="0">
              <a:latin typeface="Cambria" panose="02040503050406030204" charset="0"/>
              <a:cs typeface="Cambria" panose="02040503050406030204" charset="0"/>
            </a:endParaRPr>
          </a:p>
          <a:p>
            <a:pPr marL="285750" indent="-285750">
              <a:buFont typeface="Arial" panose="020B0604020202020204" pitchFamily="34" charset="0"/>
              <a:buChar char="•"/>
            </a:pPr>
            <a:r>
              <a:rPr lang="en-US" altLang="en-US" sz="1400" dirty="0">
                <a:latin typeface="Cambria" panose="02040503050406030204" charset="0"/>
                <a:cs typeface="Cambria" panose="02040503050406030204" charset="0"/>
              </a:rPr>
              <a:t>In 2023, inflation eased, reflecting normalization in supply chains and stable commodity prices.</a:t>
            </a:r>
            <a:endParaRPr lang="en-US" altLang="en-US" sz="1400" dirty="0">
              <a:latin typeface="Cambria" panose="02040503050406030204" charset="0"/>
              <a:cs typeface="Cambria" panose="02040503050406030204" charset="0"/>
            </a:endParaRPr>
          </a:p>
        </p:txBody>
      </p:sp>
      <p:sp>
        <p:nvSpPr>
          <p:cNvPr id="7" name="Slide Number Placeholder 6"/>
          <p:cNvSpPr>
            <a:spLocks noGrp="1"/>
          </p:cNvSpPr>
          <p:nvPr>
            <p:ph type="sldNum" sz="quarter" idx="12"/>
          </p:nvPr>
        </p:nvSpPr>
        <p:spPr/>
        <p:txBody>
          <a:bodyPr/>
          <a:lstStyle/>
          <a:p>
            <a:pPr algn="r"/>
            <a:fld id="{515A922F-1294-4387-9CB3-FCC8465D972A}" type="slidenum">
              <a:rPr lang="en-US" smtClean="0"/>
            </a:fld>
            <a:endParaRPr lang="en-US" dirty="0"/>
          </a:p>
        </p:txBody>
      </p:sp>
      <p:graphicFrame>
        <p:nvGraphicFramePr>
          <p:cNvPr id="12" name="Chart 11"/>
          <p:cNvGraphicFramePr/>
          <p:nvPr/>
        </p:nvGraphicFramePr>
        <p:xfrm>
          <a:off x="5008245" y="1313815"/>
          <a:ext cx="6124433" cy="3388814"/>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TABLE_ENDDRAG_ORIGIN_RECT" val="281*240"/>
  <p:tag name="TABLE_ENDDRAG_RECT" val="47*142*281*240"/>
</p:tagLst>
</file>

<file path=ppt/tags/tag10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0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03.xml><?xml version="1.0" encoding="utf-8"?>
<p:tagLst xmlns:p="http://schemas.openxmlformats.org/presentationml/2006/main">
  <p:tag name="KSO_WM_BEAUTIFY_FLAG" val="#wm#"/>
  <p:tag name="KSO_WM_TEMPLATE_CATEGORY" val="custom"/>
  <p:tag name="KSO_WM_TEMPLATE_INDEX" val="20233489"/>
</p:tagLst>
</file>

<file path=ppt/tags/tag104.xml><?xml version="1.0" encoding="utf-8"?>
<p:tagLst xmlns:p="http://schemas.openxmlformats.org/presentationml/2006/main">
  <p:tag name="TABLE_ENDDRAG_ORIGIN_RECT" val="281*240"/>
  <p:tag name="TABLE_ENDDRAG_RECT" val="47*142*281*240"/>
</p:tagLst>
</file>

<file path=ppt/tags/tag10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06.xml><?xml version="1.0" encoding="utf-8"?>
<p:tagLst xmlns:p="http://schemas.openxmlformats.org/presentationml/2006/main">
  <p:tag name="KSO_WM_BEAUTIFY_FLAG" val="#wm#"/>
  <p:tag name="KSO_WM_TEMPLATE_CATEGORY" val="custom"/>
  <p:tag name="KSO_WM_TEMPLATE_INDEX" val="20233489"/>
</p:tagLst>
</file>

<file path=ppt/tags/tag107.xml><?xml version="1.0" encoding="utf-8"?>
<p:tagLst xmlns:p="http://schemas.openxmlformats.org/presentationml/2006/main">
  <p:tag name="TABLE_ENDDRAG_ORIGIN_RECT" val="281*240"/>
  <p:tag name="TABLE_ENDDRAG_RECT" val="47*142*281*240"/>
</p:tagLst>
</file>

<file path=ppt/tags/tag10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09.xml><?xml version="1.0" encoding="utf-8"?>
<p:tagLst xmlns:p="http://schemas.openxmlformats.org/presentationml/2006/main">
  <p:tag name="KSO_WM_BEAUTIFY_FLAG" val="#wm#"/>
  <p:tag name="KSO_WM_TEMPLATE_CATEGORY" val="custom"/>
  <p:tag name="KSO_WM_TEMPLATE_INDEX" val="20233489"/>
</p:tagLst>
</file>

<file path=ppt/tags/tag1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10.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1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1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13.xml><?xml version="1.0" encoding="utf-8"?>
<p:tagLst xmlns:p="http://schemas.openxmlformats.org/presentationml/2006/main">
  <p:tag name="KSO_WM_BEAUTIFY_FLAG" val="#wm#"/>
  <p:tag name="KSO_WM_TEMPLATE_CATEGORY" val="custom"/>
  <p:tag name="KSO_WM_TEMPLATE_INDEX" val="20233489"/>
</p:tagLst>
</file>

<file path=ppt/tags/tag114.xml><?xml version="1.0" encoding="utf-8"?>
<p:tagLst xmlns:p="http://schemas.openxmlformats.org/presentationml/2006/main">
  <p:tag name="KSO_WM_BEAUTIFY_FLAG" val="#wm#"/>
  <p:tag name="KSO_WM_TEMPLATE_CATEGORY" val="custom"/>
  <p:tag name="KSO_WM_TEMPLATE_INDEX" val="20233489"/>
</p:tagLst>
</file>

<file path=ppt/tags/tag115.xml><?xml version="1.0" encoding="utf-8"?>
<p:tagLst xmlns:p="http://schemas.openxmlformats.org/presentationml/2006/main">
  <p:tag name="KSO_WM_BEAUTIFY_FLAG" val="#wm#"/>
  <p:tag name="KSO_WM_TEMPLATE_CATEGORY" val="custom"/>
  <p:tag name="KSO_WM_TEMPLATE_INDEX" val="20233489"/>
</p:tagLst>
</file>

<file path=ppt/tags/tag11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1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1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19.xml><?xml version="1.0" encoding="utf-8"?>
<p:tagLst xmlns:p="http://schemas.openxmlformats.org/presentationml/2006/main">
  <p:tag name="KSO_WM_BEAUTIFY_FLAG" val="#wm#"/>
  <p:tag name="KSO_WM_TEMPLATE_CATEGORY" val="custom"/>
  <p:tag name="KSO_WM_TEMPLATE_INDEX" val="20233489"/>
</p:tagLst>
</file>

<file path=ppt/tags/tag1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33489"/>
</p:tagLst>
</file>

<file path=ppt/tags/tag121.xml><?xml version="1.0" encoding="utf-8"?>
<p:tagLst xmlns:p="http://schemas.openxmlformats.org/presentationml/2006/main">
  <p:tag name="KSO_WM_BEAUTIFY_FLAG" val="#wm#"/>
  <p:tag name="KSO_WM_TEMPLATE_CATEGORY" val="custom"/>
  <p:tag name="KSO_WM_TEMPLATE_INDEX" val="20233489"/>
</p:tagLst>
</file>

<file path=ppt/tags/tag122.xml><?xml version="1.0" encoding="utf-8"?>
<p:tagLst xmlns:p="http://schemas.openxmlformats.org/presentationml/2006/main">
  <p:tag name="KSO_WM_BEAUTIFY_FLAG" val="#wm#"/>
  <p:tag name="KSO_WM_TEMPLATE_CATEGORY" val="custom"/>
  <p:tag name="KSO_WM_TEMPLATE_INDEX" val="20233489"/>
</p:tagLst>
</file>

<file path=ppt/tags/tag123.xml><?xml version="1.0" encoding="utf-8"?>
<p:tagLst xmlns:p="http://schemas.openxmlformats.org/presentationml/2006/main">
  <p:tag name="TABLE_ENDDRAG_ORIGIN_RECT" val="644*188"/>
  <p:tag name="TABLE_ENDDRAG_RECT" val="15*133*644*188"/>
</p:tagLst>
</file>

<file path=ppt/tags/tag124.xml><?xml version="1.0" encoding="utf-8"?>
<p:tagLst xmlns:p="http://schemas.openxmlformats.org/presentationml/2006/main">
  <p:tag name="TABLE_ENDDRAG_ORIGIN_RECT" val="627*174"/>
  <p:tag name="TABLE_ENDDRAG_RECT" val="15*350*627*174"/>
</p:tagLst>
</file>

<file path=ppt/tags/tag125.xml><?xml version="1.0" encoding="utf-8"?>
<p:tagLst xmlns:p="http://schemas.openxmlformats.org/presentationml/2006/main">
  <p:tag name="KSO_WM_BEAUTIFY_FLAG" val="#wm#"/>
  <p:tag name="KSO_WM_TEMPLATE_CATEGORY" val="custom"/>
  <p:tag name="KSO_WM_TEMPLATE_INDEX" val="20233489"/>
</p:tagLst>
</file>

<file path=ppt/tags/tag126.xml><?xml version="1.0" encoding="utf-8"?>
<p:tagLst xmlns:p="http://schemas.openxmlformats.org/presentationml/2006/main">
  <p:tag name="TABLE_ENDDRAG_ORIGIN_RECT" val="645*192"/>
  <p:tag name="TABLE_ENDDRAG_RECT" val="15*127*645*192"/>
</p:tagLst>
</file>

<file path=ppt/tags/tag127.xml><?xml version="1.0" encoding="utf-8"?>
<p:tagLst xmlns:p="http://schemas.openxmlformats.org/presentationml/2006/main">
  <p:tag name="KSO_WM_BEAUTIFY_FLAG" val="#wm#"/>
  <p:tag name="KSO_WM_TEMPLATE_CATEGORY" val="custom"/>
  <p:tag name="KSO_WM_TEMPLATE_INDEX" val="20233489"/>
</p:tagLst>
</file>

<file path=ppt/tags/tag12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29.xml><?xml version="1.0" encoding="utf-8"?>
<p:tagLst xmlns:p="http://schemas.openxmlformats.org/presentationml/2006/main">
  <p:tag name="KSO_WM_BEAUTIFY_FLAG" val="#wm#"/>
  <p:tag name="KSO_WM_TEMPLATE_CATEGORY" val="custom"/>
  <p:tag name="KSO_WM_TEMPLATE_INDEX" val="20233489"/>
</p:tagLst>
</file>

<file path=ppt/tags/tag1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3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2.xml><?xml version="1.0" encoding="utf-8"?>
<p:tagLst xmlns:p="http://schemas.openxmlformats.org/presentationml/2006/main">
  <p:tag name="KSO_WM_BEAUTIFY_FLAG" val="#wm#"/>
  <p:tag name="KSO_WM_TEMPLATE_CATEGORY" val="custom"/>
  <p:tag name="KSO_WM_TEMPLATE_INDEX" val="20233489"/>
</p:tagLst>
</file>

<file path=ppt/tags/tag13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34.xml><?xml version="1.0" encoding="utf-8"?>
<p:tagLst xmlns:p="http://schemas.openxmlformats.org/presentationml/2006/main">
  <p:tag name="KSO_WM_BEAUTIFY_FLAG" val="#wm#"/>
  <p:tag name="KSO_WM_TEMPLATE_CATEGORY" val="custom"/>
  <p:tag name="KSO_WM_TEMPLATE_INDEX" val="20233489"/>
</p:tagLst>
</file>

<file path=ppt/tags/tag135.xml><?xml version="1.0" encoding="utf-8"?>
<p:tagLst xmlns:p="http://schemas.openxmlformats.org/presentationml/2006/main">
  <p:tag name="KSO_WM_BEAUTIFY_FLAG" val="#wm#"/>
  <p:tag name="KSO_WM_TEMPLATE_CATEGORY" val="custom"/>
  <p:tag name="KSO_WM_TEMPLATE_INDEX" val="20233489"/>
</p:tagLst>
</file>

<file path=ppt/tags/tag13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37.xml><?xml version="1.0" encoding="utf-8"?>
<p:tagLst xmlns:p="http://schemas.openxmlformats.org/presentationml/2006/main">
  <p:tag name="KSO_WM_BEAUTIFY_FLAG" val="#wm#"/>
  <p:tag name="KSO_WM_TEMPLATE_CATEGORY" val="custom"/>
  <p:tag name="KSO_WM_TEMPLATE_INDEX" val="20233489"/>
</p:tagLst>
</file>

<file path=ppt/tags/tag13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3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33489"/>
</p:tagLst>
</file>

<file path=ppt/tags/tag14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4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3.xml><?xml version="1.0" encoding="utf-8"?>
<p:tagLst xmlns:p="http://schemas.openxmlformats.org/presentationml/2006/main">
  <p:tag name="KSO_WM_BEAUTIFY_FLAG" val="#wm#"/>
  <p:tag name="KSO_WM_TEMPLATE_CATEGORY" val="custom"/>
  <p:tag name="KSO_WM_TEMPLATE_INDEX" val="20233489"/>
</p:tagLst>
</file>

<file path=ppt/tags/tag144.xml><?xml version="1.0" encoding="utf-8"?>
<p:tagLst xmlns:p="http://schemas.openxmlformats.org/presentationml/2006/main">
  <p:tag name="KSO_WM_BEAUTIFY_FLAG" val="#wm#"/>
  <p:tag name="KSO_WM_TEMPLATE_CATEGORY" val="custom"/>
  <p:tag name="KSO_WM_TEMPLATE_INDEX" val="20233489"/>
</p:tagLst>
</file>

<file path=ppt/tags/tag14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47.xml><?xml version="1.0" encoding="utf-8"?>
<p:tagLst xmlns:p="http://schemas.openxmlformats.org/presentationml/2006/main">
  <p:tag name="KSO_WM_BEAUTIFY_FLAG" val="#wm#"/>
  <p:tag name="KSO_WM_TEMPLATE_CATEGORY" val="custom"/>
  <p:tag name="KSO_WM_TEMPLATE_INDEX" val="20233489"/>
</p:tagLst>
</file>

<file path=ppt/tags/tag148.xml><?xml version="1.0" encoding="utf-8"?>
<p:tagLst xmlns:p="http://schemas.openxmlformats.org/presentationml/2006/main">
  <p:tag name="KSO_WM_BEAUTIFY_FLAG" val="#wm#"/>
  <p:tag name="KSO_WM_TEMPLATE_CATEGORY" val="custom"/>
  <p:tag name="KSO_WM_TEMPLATE_INDEX" val="20233489"/>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1.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4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4.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89"/>
</p:tagLst>
</file>

<file path=ppt/tags/tag7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89"/>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1.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9"/>
</p:tagLst>
</file>

<file path=ppt/tags/tag8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89_1*a*1"/>
  <p:tag name="KSO_WM_TEMPLATE_CATEGORY" val="custom"/>
  <p:tag name="KSO_WM_TEMPLATE_INDEX" val="20233489"/>
  <p:tag name="KSO_WM_UNIT_LAYERLEVEL" val="1"/>
  <p:tag name="KSO_WM_TAG_VERSION" val="3.0"/>
  <p:tag name="KSO_WM_BEAUTIFY_FLAG" val="#wm#"/>
  <p:tag name="KSO_WM_UNIT_PRESET_TEXT" val="The title goes here"/>
</p:tagLst>
</file>

<file path=ppt/tags/tag83.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489_1*f*4"/>
  <p:tag name="KSO_WM_TEMPLATE_CATEGORY" val="custom"/>
  <p:tag name="KSO_WM_TEMPLATE_INDEX" val="20233489"/>
  <p:tag name="KSO_WM_UNIT_LAYERLEVEL" val="1"/>
  <p:tag name="KSO_WM_TAG_VERSION" val="3.0"/>
  <p:tag name="KSO_WM_BEAUTIFY_FLAG" val="#wm#"/>
  <p:tag name="KSO_WM_UNIT_PRESET_TEXT" val="Name"/>
</p:tagLst>
</file>

<file path=ppt/tags/tag84.xml><?xml version="1.0" encoding="utf-8"?>
<p:tagLst xmlns:p="http://schemas.openxmlformats.org/presentationml/2006/main">
  <p:tag name="KSO_WM_SPECIAL_SOURCE" val="bdnull"/>
  <p:tag name="KSO_WM_TEMPLATE_THUMBS_INDEX" val="1、9"/>
  <p:tag name="KSO_WM_SLIDE_ID" val="custom20233489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89"/>
  <p:tag name="KSO_WM_SLIDE_LAYOUT" val="a_f"/>
  <p:tag name="KSO_WM_SLIDE_LAYOUT_CNT" val="1_1"/>
</p:tagLst>
</file>

<file path=ppt/tags/tag8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8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7.xml><?xml version="1.0" encoding="utf-8"?>
<p:tagLst xmlns:p="http://schemas.openxmlformats.org/presentationml/2006/main">
  <p:tag name="KSO_WM_BEAUTIFY_FLAG" val="#wm#"/>
  <p:tag name="KSO_WM_TEMPLATE_CATEGORY" val="custom"/>
  <p:tag name="KSO_WM_TEMPLATE_INDEX" val="20233489"/>
</p:tagLst>
</file>

<file path=ppt/tags/tag8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33489"/>
</p:tagLst>
</file>

<file path=ppt/tags/tag9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TABLE_ENDDRAG_ORIGIN_RECT" val="363*218"/>
  <p:tag name="TABLE_ENDDRAG_RECT" val="47*129*363*218"/>
</p:tagLst>
</file>

<file path=ppt/tags/tag9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93.xml><?xml version="1.0" encoding="utf-8"?>
<p:tagLst xmlns:p="http://schemas.openxmlformats.org/presentationml/2006/main">
  <p:tag name="KSO_WM_BEAUTIFY_FLAG" val="#wm#"/>
  <p:tag name="KSO_WM_TEMPLATE_CATEGORY" val="custom"/>
  <p:tag name="KSO_WM_TEMPLATE_INDEX" val="20233489"/>
</p:tagLst>
</file>

<file path=ppt/tags/tag9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TABLE_ENDDRAG_ORIGIN_RECT" val="363*218"/>
  <p:tag name="TABLE_ENDDRAG_RECT" val="47*129*363*218"/>
</p:tagLst>
</file>

<file path=ppt/tags/tag9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96.xml><?xml version="1.0" encoding="utf-8"?>
<p:tagLst xmlns:p="http://schemas.openxmlformats.org/presentationml/2006/main">
  <p:tag name="KSO_WM_BEAUTIFY_FLAG" val="#wm#"/>
  <p:tag name="KSO_WM_TEMPLATE_CATEGORY" val="custom"/>
  <p:tag name="KSO_WM_TEMPLATE_INDEX" val="20233489"/>
</p:tagLst>
</file>

<file path=ppt/tags/tag9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TABLE_ENDDRAG_ORIGIN_RECT" val="363*218"/>
  <p:tag name="TABLE_ENDDRAG_RECT" val="47*129*363*218"/>
</p:tagLst>
</file>

<file path=ppt/tags/tag9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99.xml><?xml version="1.0" encoding="utf-8"?>
<p:tagLst xmlns:p="http://schemas.openxmlformats.org/presentationml/2006/main">
  <p:tag name="KSO_WM_BEAUTIFY_FLAG" val="#wm#"/>
  <p:tag name="KSO_WM_TEMPLATE_CATEGORY" val="custom"/>
  <p:tag name="KSO_WM_TEMPLATE_INDEX" val="20233489"/>
</p:tagLst>
</file>

<file path=ppt/theme/theme1.xml><?xml version="1.0" encoding="utf-8"?>
<a:theme xmlns:a="http://schemas.openxmlformats.org/drawingml/2006/main" name="4_Office Theme">
  <a:themeElements>
    <a:clrScheme name="自定义 122">
      <a:dk1>
        <a:srgbClr val="000000"/>
      </a:dk1>
      <a:lt1>
        <a:srgbClr val="FFFFFF"/>
      </a:lt1>
      <a:dk2>
        <a:srgbClr val="292D4B"/>
      </a:dk2>
      <a:lt2>
        <a:srgbClr val="CFE2FF"/>
      </a:lt2>
      <a:accent1>
        <a:srgbClr val="5799FD"/>
      </a:accent1>
      <a:accent2>
        <a:srgbClr val="6F6CE6"/>
      </a:accent2>
      <a:accent3>
        <a:srgbClr val="45B7DF"/>
      </a:accent3>
      <a:accent4>
        <a:srgbClr val="26DAB8"/>
      </a:accent4>
      <a:accent5>
        <a:srgbClr val="6A6CBE"/>
      </a:accent5>
      <a:accent6>
        <a:srgbClr val="FF6970"/>
      </a:accent6>
      <a:hlink>
        <a:srgbClr val="658BD5"/>
      </a:hlink>
      <a:folHlink>
        <a:srgbClr val="A16AA5"/>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2">
    <a:dk1>
      <a:srgbClr val="000000"/>
    </a:dk1>
    <a:lt1>
      <a:srgbClr val="FFFFFF"/>
    </a:lt1>
    <a:dk2>
      <a:srgbClr val="292D4B"/>
    </a:dk2>
    <a:lt2>
      <a:srgbClr val="CFE2FF"/>
    </a:lt2>
    <a:accent1>
      <a:srgbClr val="5799FD"/>
    </a:accent1>
    <a:accent2>
      <a:srgbClr val="6F6CE6"/>
    </a:accent2>
    <a:accent3>
      <a:srgbClr val="45B7DF"/>
    </a:accent3>
    <a:accent4>
      <a:srgbClr val="26DAB8"/>
    </a:accent4>
    <a:accent5>
      <a:srgbClr val="6A6CBE"/>
    </a:accent5>
    <a:accent6>
      <a:srgbClr val="FF6970"/>
    </a:accent6>
    <a:hlink>
      <a:srgbClr val="658BD5"/>
    </a:hlink>
    <a:folHlink>
      <a:srgbClr val="A16AA5"/>
    </a:folHlink>
  </a:clrScheme>
</a:themeOverride>
</file>

<file path=ppt/theme/themeOverride2.xml><?xml version="1.0" encoding="utf-8"?>
<a:themeOverride xmlns:a="http://schemas.openxmlformats.org/drawingml/2006/main">
  <a:clrScheme name="自定义 122">
    <a:dk1>
      <a:srgbClr val="000000"/>
    </a:dk1>
    <a:lt1>
      <a:srgbClr val="FFFFFF"/>
    </a:lt1>
    <a:dk2>
      <a:srgbClr val="292D4B"/>
    </a:dk2>
    <a:lt2>
      <a:srgbClr val="CFE2FF"/>
    </a:lt2>
    <a:accent1>
      <a:srgbClr val="5799FD"/>
    </a:accent1>
    <a:accent2>
      <a:srgbClr val="6F6CE6"/>
    </a:accent2>
    <a:accent3>
      <a:srgbClr val="45B7DF"/>
    </a:accent3>
    <a:accent4>
      <a:srgbClr val="26DAB8"/>
    </a:accent4>
    <a:accent5>
      <a:srgbClr val="6A6CBE"/>
    </a:accent5>
    <a:accent6>
      <a:srgbClr val="FF6970"/>
    </a:accent6>
    <a:hlink>
      <a:srgbClr val="658BD5"/>
    </a:hlink>
    <a:folHlink>
      <a:srgbClr val="A16AA5"/>
    </a:folHlink>
  </a:clrScheme>
</a:themeOverride>
</file>

<file path=docProps/app.xml><?xml version="1.0" encoding="utf-8"?>
<Properties xmlns="http://schemas.openxmlformats.org/officeDocument/2006/extended-properties" xmlns:vt="http://schemas.openxmlformats.org/officeDocument/2006/docPropsVTypes">
  <TotalTime>0</TotalTime>
  <Words>13485</Words>
  <Application>WPS Presentation</Application>
  <PresentationFormat>Widescreen</PresentationFormat>
  <Paragraphs>1272</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SimSun</vt:lpstr>
      <vt:lpstr>Wingdings</vt:lpstr>
      <vt:lpstr>Cambria</vt:lpstr>
      <vt:lpstr>Calibri</vt:lpstr>
      <vt:lpstr>Inter</vt:lpstr>
      <vt:lpstr>Inter Bold</vt:lpstr>
      <vt:lpstr>Microsoft YaHei</vt:lpstr>
      <vt:lpstr>Arial Unicode MS</vt:lpstr>
      <vt:lpstr>Wingdings</vt:lpstr>
      <vt:lpstr>Cambria</vt:lpstr>
      <vt:lpstr>Times New Roman</vt:lpstr>
      <vt:lpstr>4_Office Theme</vt:lpstr>
      <vt:lpstr>CPI Inflation India: Case Study</vt:lpstr>
      <vt:lpstr>PowerPoint 演示文稿</vt:lpstr>
      <vt:lpstr>Index</vt:lpstr>
      <vt:lpstr>Contribution to CPI (Latest Month)</vt:lpstr>
      <vt:lpstr>Contribution to CPI (Latest Month)</vt:lpstr>
      <vt:lpstr>Contribution to CPI (Latest Month)</vt:lpstr>
      <vt:lpstr>YoY CPI Inflation - 2017 Onwards </vt:lpstr>
      <vt:lpstr>YoY CPI Inflation - 2017 Onwards </vt:lpstr>
      <vt:lpstr>YoY CPI Inflation - 2017 Onwards </vt:lpstr>
      <vt:lpstr>YoY CPI Inflation - 2017 Onwards </vt:lpstr>
      <vt:lpstr>Month-on-Month CPI: Food Products (June,22-May,23)</vt:lpstr>
      <vt:lpstr>Month-on-Month CPI: Food Products (June,22-May,23)</vt:lpstr>
      <vt:lpstr>Month-on-Month CPI: Food Products (June,22-May,23)</vt:lpstr>
      <vt:lpstr>Month-on-Month CPI: Food Products (June,22-May,23)</vt:lpstr>
      <vt:lpstr>Month-on-Month CPI: Food Products (June,22-May,23)</vt:lpstr>
      <vt:lpstr>Month-on-Month CPI: Food Products (June,22-May,23)</vt:lpstr>
      <vt:lpstr>CPI Inflation : Pre- Covid Vs Post- Covid</vt:lpstr>
      <vt:lpstr>CPI Inflation : Pre- Covid Vs Post- Covid</vt:lpstr>
      <vt:lpstr>CPI Inflation : Pre- Covid Vs Post- Covid</vt:lpstr>
      <vt:lpstr>CPI Inflation : Pre- Covid Vs Post- Covid</vt:lpstr>
      <vt:lpstr>CPI Inflation : Pre- Covid Vs Post- Covid</vt:lpstr>
      <vt:lpstr>CPI Inflation : Pre- Covid Vs Post- Covid</vt:lpstr>
      <vt:lpstr>CPI Inflation : Crude Oil CPI Influence </vt:lpstr>
      <vt:lpstr>CPI Inflation : Crude Oil CPI Influence </vt:lpstr>
      <vt:lpstr>CPI Inflation : Crude Oil CPI Influence </vt:lpstr>
      <vt:lpstr>CPI Inflation : Crude Oil CPI Influence </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Vishwanshu Kr. Mishra</dc:creator>
  <cp:lastModifiedBy>Vishwesh Kumar Mishra</cp:lastModifiedBy>
  <cp:revision>94</cp:revision>
  <dcterms:created xsi:type="dcterms:W3CDTF">2025-07-23T00:59:00Z</dcterms:created>
  <dcterms:modified xsi:type="dcterms:W3CDTF">2025-11-07T13:27:19Z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53D98EA922644B478A13410A32A3BB50_13</vt:lpwstr>
  </property>
  <property fmtid="{D5CDD505-2E9C-101B-9397-08002B2CF9AE}" pid="3" name="KSOProductBuildVer">
    <vt:lpwstr>1033-12.2.0.23155</vt:lpwstr>
  </property>
</Properties>
</file>